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47" r:id="rId2"/>
    <p:sldId id="348" r:id="rId3"/>
    <p:sldId id="352" r:id="rId4"/>
    <p:sldId id="353" r:id="rId5"/>
    <p:sldId id="354" r:id="rId6"/>
    <p:sldId id="368" r:id="rId7"/>
    <p:sldId id="389" r:id="rId8"/>
    <p:sldId id="443" r:id="rId9"/>
    <p:sldId id="444" r:id="rId10"/>
    <p:sldId id="355" r:id="rId11"/>
    <p:sldId id="411" r:id="rId12"/>
    <p:sldId id="436" r:id="rId13"/>
    <p:sldId id="446" r:id="rId14"/>
    <p:sldId id="399" r:id="rId15"/>
    <p:sldId id="403" r:id="rId16"/>
    <p:sldId id="397" r:id="rId17"/>
    <p:sldId id="401" r:id="rId18"/>
    <p:sldId id="361" r:id="rId19"/>
    <p:sldId id="362" r:id="rId20"/>
    <p:sldId id="363" r:id="rId21"/>
    <p:sldId id="365" r:id="rId22"/>
    <p:sldId id="402" r:id="rId23"/>
    <p:sldId id="447" r:id="rId24"/>
    <p:sldId id="448" r:id="rId25"/>
    <p:sldId id="438" r:id="rId26"/>
    <p:sldId id="439" r:id="rId27"/>
    <p:sldId id="437" r:id="rId28"/>
    <p:sldId id="432" r:id="rId29"/>
    <p:sldId id="441" r:id="rId30"/>
    <p:sldId id="445" r:id="rId31"/>
    <p:sldId id="393" r:id="rId32"/>
    <p:sldId id="394" r:id="rId33"/>
    <p:sldId id="39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Vision, and DCMP Principles" id="{7D52E991-A578-A840-B159-6FD704EEB349}">
          <p14:sldIdLst>
            <p14:sldId id="347"/>
            <p14:sldId id="348"/>
            <p14:sldId id="352"/>
            <p14:sldId id="353"/>
            <p14:sldId id="354"/>
          </p14:sldIdLst>
        </p14:section>
        <p14:section name="What is a math pathway?" id="{128EA3DC-4B3A-5940-AB6D-D38463CAF618}">
          <p14:sldIdLst>
            <p14:sldId id="368"/>
            <p14:sldId id="389"/>
            <p14:sldId id="443"/>
            <p14:sldId id="444"/>
            <p14:sldId id="355"/>
            <p14:sldId id="411"/>
            <p14:sldId id="436"/>
            <p14:sldId id="446"/>
            <p14:sldId id="399"/>
            <p14:sldId id="403"/>
            <p14:sldId id="397"/>
            <p14:sldId id="401"/>
          </p14:sldIdLst>
        </p14:section>
        <p14:section name="What is the National Context?" id="{BDF1A97E-68CA-6A43-8602-9C161AEE7383}">
          <p14:sldIdLst/>
        </p14:section>
        <p14:section name="What is the Texas Context?" id="{E9D39474-A7BA-EB42-90DA-A3A76EEC0010}">
          <p14:sldIdLst>
            <p14:sldId id="361"/>
            <p14:sldId id="362"/>
            <p14:sldId id="363"/>
            <p14:sldId id="365"/>
            <p14:sldId id="402"/>
          </p14:sldIdLst>
        </p14:section>
        <p14:section name="Multiple Placement Measures" id="{6EFD79DC-00F7-FC40-8FCF-60FDB3A30148}">
          <p14:sldIdLst/>
        </p14:section>
        <p14:section name="Co-Requisite Remediation" id="{FB5BA992-4608-E942-BDA6-BE78FC478FB2}">
          <p14:sldIdLst>
            <p14:sldId id="447"/>
            <p14:sldId id="448"/>
            <p14:sldId id="438"/>
            <p14:sldId id="439"/>
            <p14:sldId id="437"/>
            <p14:sldId id="432"/>
          </p14:sldIdLst>
        </p14:section>
        <p14:section name="Aligned Pathways" id="{B02C2666-E253-DE42-989A-F5AC77C81683}">
          <p14:sldIdLst/>
        </p14:section>
        <p14:section name="Peer to Peer Learning" id="{3C1225FD-0D03-4A42-BEC0-20B33CEAF430}">
          <p14:sldIdLst/>
        </p14:section>
        <p14:section name="Wrap Up" id="{BD5BDB3D-0812-7C43-94A3-5D8D900097D9}">
          <p14:sldIdLst>
            <p14:sldId id="441"/>
            <p14:sldId id="445"/>
            <p14:sldId id="393"/>
            <p14:sldId id="394"/>
            <p14:sldId id="395"/>
          </p14:sldIdLst>
        </p14:section>
        <p14:section name="Not to be used slides" id="{B3D93097-DA05-F348-83A1-39C0AEFFE11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Petersen" initials="D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clrMru>
    <a:srgbClr val="FF9300"/>
    <a:srgbClr val="F5F4F0"/>
    <a:srgbClr val="EBE8E2"/>
    <a:srgbClr val="E1DDD2"/>
    <a:srgbClr val="FDE9C8"/>
    <a:srgbClr val="FAD392"/>
    <a:srgbClr val="F7BD59"/>
    <a:srgbClr val="CDCBCA"/>
    <a:srgbClr val="9C9796"/>
    <a:srgbClr val="6A63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1" autoAdjust="0"/>
    <p:restoredTop sz="87633" autoAdjust="0"/>
  </p:normalViewPr>
  <p:slideViewPr>
    <p:cSldViewPr snapToGrid="0" snapToObjects="1">
      <p:cViewPr>
        <p:scale>
          <a:sx n="100" d="100"/>
          <a:sy n="100" d="100"/>
        </p:scale>
        <p:origin x="-1128"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7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thecb-auvfs41\userfile\APP\PA\Planning\Research%20and%20Eval%20Team\Humphries\Conferences\TACRAO_Nov2016\DataForSlides.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5.xml.rels><?xml version="1.0" encoding="UTF-8" standalone="yes"?>
<Relationships xmlns="http://schemas.openxmlformats.org/package/2006/relationships"><Relationship Id="rId1" Type="http://schemas.openxmlformats.org/officeDocument/2006/relationships/oleObject" Target="870457:Users:jeremymartin:Box%20Sync:Jeremy's%20Shared%20Files:4_REPORTS:Review%20of%20Core%20Curriculum%20brief:2016:2016%20core%20curriculum%20data_JD_JM.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melissahumphries:Downloads:Jan2017_DE_Data.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dirty="0" smtClean="0">
                <a:solidFill>
                  <a:schemeClr val="tx1"/>
                </a:solidFill>
                <a:latin typeface="+mj-lt"/>
              </a:rPr>
              <a:t>% </a:t>
            </a:r>
            <a:r>
              <a:rPr lang="en-US" sz="1800" b="0" dirty="0">
                <a:solidFill>
                  <a:schemeClr val="tx1"/>
                </a:solidFill>
                <a:latin typeface="+mj-lt"/>
              </a:rPr>
              <a:t>of First</a:t>
            </a:r>
            <a:r>
              <a:rPr lang="en-US" sz="1800" b="0" baseline="0" dirty="0">
                <a:solidFill>
                  <a:schemeClr val="tx1"/>
                </a:solidFill>
                <a:latin typeface="+mj-lt"/>
              </a:rPr>
              <a:t>-Time-In-College Fall Cohort who Enter College-Ready, By Subject: Statewide</a:t>
            </a:r>
            <a:endParaRPr lang="en-US" sz="1800" b="0" dirty="0">
              <a:solidFill>
                <a:schemeClr val="tx1"/>
              </a:solidFill>
              <a:latin typeface="+mj-lt"/>
            </a:endParaRPr>
          </a:p>
        </c:rich>
      </c:tx>
      <c:layout>
        <c:manualLayout>
          <c:xMode val="edge"/>
          <c:yMode val="edge"/>
          <c:x val="0.12847649366086"/>
          <c:y val="0.0418079629936593"/>
        </c:manualLayout>
      </c:layout>
      <c:overlay val="0"/>
      <c:spPr>
        <a:noFill/>
        <a:ln>
          <a:noFill/>
        </a:ln>
        <a:effectLst/>
      </c:spPr>
    </c:title>
    <c:autoTitleDeleted val="0"/>
    <c:plotArea>
      <c:layout/>
      <c:lineChart>
        <c:grouping val="standard"/>
        <c:varyColors val="0"/>
        <c:ser>
          <c:idx val="0"/>
          <c:order val="0"/>
          <c:tx>
            <c:strRef>
              <c:f>'Percent Met'!$B$11</c:f>
              <c:strCache>
                <c:ptCount val="1"/>
                <c:pt idx="0">
                  <c:v>Math</c:v>
                </c:pt>
              </c:strCache>
            </c:strRef>
          </c:tx>
          <c:spPr>
            <a:ln w="41275" cap="rnd">
              <a:solidFill>
                <a:schemeClr val="accent1"/>
              </a:solidFill>
              <a:round/>
            </a:ln>
            <a:effectLst/>
          </c:spPr>
          <c:marker>
            <c:symbol val="none"/>
          </c:marker>
          <c:cat>
            <c:numRef>
              <c:f>'Percent Met'!$A$12:$A$16</c:f>
              <c:numCache>
                <c:formatCode>General</c:formatCode>
                <c:ptCount val="5"/>
                <c:pt idx="0">
                  <c:v>2011.0</c:v>
                </c:pt>
                <c:pt idx="1">
                  <c:v>2012.0</c:v>
                </c:pt>
                <c:pt idx="2">
                  <c:v>2013.0</c:v>
                </c:pt>
                <c:pt idx="3">
                  <c:v>2014.0</c:v>
                </c:pt>
                <c:pt idx="4">
                  <c:v>2015.0</c:v>
                </c:pt>
              </c:numCache>
            </c:numRef>
          </c:cat>
          <c:val>
            <c:numRef>
              <c:f>'Percent Met'!$B$12:$B$16</c:f>
              <c:numCache>
                <c:formatCode>0%</c:formatCode>
                <c:ptCount val="5"/>
                <c:pt idx="0">
                  <c:v>0.646630273655879</c:v>
                </c:pt>
                <c:pt idx="1">
                  <c:v>0.668749902429633</c:v>
                </c:pt>
                <c:pt idx="2">
                  <c:v>0.705681481519982</c:v>
                </c:pt>
                <c:pt idx="3">
                  <c:v>0.694232233470114</c:v>
                </c:pt>
                <c:pt idx="4">
                  <c:v>0.594731467394702</c:v>
                </c:pt>
              </c:numCache>
            </c:numRef>
          </c:val>
          <c:smooth val="0"/>
          <c:extLst xmlns:c16r2="http://schemas.microsoft.com/office/drawing/2015/06/chart">
            <c:ext xmlns:c16="http://schemas.microsoft.com/office/drawing/2014/chart" uri="{C3380CC4-5D6E-409C-BE32-E72D297353CC}">
              <c16:uniqueId val="{00000000-EC50-4D41-A29B-79F9E765F402}"/>
            </c:ext>
          </c:extLst>
        </c:ser>
        <c:ser>
          <c:idx val="1"/>
          <c:order val="1"/>
          <c:tx>
            <c:strRef>
              <c:f>'Percent Met'!$C$11</c:f>
              <c:strCache>
                <c:ptCount val="1"/>
                <c:pt idx="0">
                  <c:v>Reading</c:v>
                </c:pt>
              </c:strCache>
            </c:strRef>
          </c:tx>
          <c:spPr>
            <a:ln w="41275" cap="rnd">
              <a:solidFill>
                <a:schemeClr val="accent2"/>
              </a:solidFill>
              <a:round/>
            </a:ln>
            <a:effectLst/>
          </c:spPr>
          <c:marker>
            <c:symbol val="none"/>
          </c:marker>
          <c:cat>
            <c:numRef>
              <c:f>'Percent Met'!$A$12:$A$16</c:f>
              <c:numCache>
                <c:formatCode>General</c:formatCode>
                <c:ptCount val="5"/>
                <c:pt idx="0">
                  <c:v>2011.0</c:v>
                </c:pt>
                <c:pt idx="1">
                  <c:v>2012.0</c:v>
                </c:pt>
                <c:pt idx="2">
                  <c:v>2013.0</c:v>
                </c:pt>
                <c:pt idx="3">
                  <c:v>2014.0</c:v>
                </c:pt>
                <c:pt idx="4">
                  <c:v>2015.0</c:v>
                </c:pt>
              </c:numCache>
            </c:numRef>
          </c:cat>
          <c:val>
            <c:numRef>
              <c:f>'Percent Met'!$C$12:$C$16</c:f>
              <c:numCache>
                <c:formatCode>0%</c:formatCode>
                <c:ptCount val="5"/>
                <c:pt idx="0">
                  <c:v>0.753077300576251</c:v>
                </c:pt>
                <c:pt idx="1">
                  <c:v>0.769957693488544</c:v>
                </c:pt>
                <c:pt idx="2">
                  <c:v>0.776493396466681</c:v>
                </c:pt>
                <c:pt idx="3">
                  <c:v>0.790669984823012</c:v>
                </c:pt>
                <c:pt idx="4">
                  <c:v>0.730357626659442</c:v>
                </c:pt>
              </c:numCache>
            </c:numRef>
          </c:val>
          <c:smooth val="0"/>
          <c:extLst xmlns:c16r2="http://schemas.microsoft.com/office/drawing/2015/06/chart">
            <c:ext xmlns:c16="http://schemas.microsoft.com/office/drawing/2014/chart" uri="{C3380CC4-5D6E-409C-BE32-E72D297353CC}">
              <c16:uniqueId val="{00000001-EC50-4D41-A29B-79F9E765F402}"/>
            </c:ext>
          </c:extLst>
        </c:ser>
        <c:ser>
          <c:idx val="2"/>
          <c:order val="2"/>
          <c:tx>
            <c:strRef>
              <c:f>'Percent Met'!$D$11</c:f>
              <c:strCache>
                <c:ptCount val="1"/>
                <c:pt idx="0">
                  <c:v>Writing</c:v>
                </c:pt>
              </c:strCache>
            </c:strRef>
          </c:tx>
          <c:spPr>
            <a:ln w="41275" cap="rnd">
              <a:solidFill>
                <a:schemeClr val="accent3"/>
              </a:solidFill>
              <a:round/>
            </a:ln>
            <a:effectLst/>
          </c:spPr>
          <c:marker>
            <c:symbol val="none"/>
          </c:marker>
          <c:cat>
            <c:numRef>
              <c:f>'Percent Met'!$A$12:$A$16</c:f>
              <c:numCache>
                <c:formatCode>General</c:formatCode>
                <c:ptCount val="5"/>
                <c:pt idx="0">
                  <c:v>2011.0</c:v>
                </c:pt>
                <c:pt idx="1">
                  <c:v>2012.0</c:v>
                </c:pt>
                <c:pt idx="2">
                  <c:v>2013.0</c:v>
                </c:pt>
                <c:pt idx="3">
                  <c:v>2014.0</c:v>
                </c:pt>
                <c:pt idx="4">
                  <c:v>2015.0</c:v>
                </c:pt>
              </c:numCache>
            </c:numRef>
          </c:cat>
          <c:val>
            <c:numRef>
              <c:f>'Percent Met'!$D$12:$D$16</c:f>
              <c:numCache>
                <c:formatCode>0%</c:formatCode>
                <c:ptCount val="5"/>
                <c:pt idx="0">
                  <c:v>0.748397476436453</c:v>
                </c:pt>
                <c:pt idx="1">
                  <c:v>0.762885793234081</c:v>
                </c:pt>
                <c:pt idx="2">
                  <c:v>0.765152263288929</c:v>
                </c:pt>
                <c:pt idx="3">
                  <c:v>0.79203438073289</c:v>
                </c:pt>
                <c:pt idx="4">
                  <c:v>0.741648083696309</c:v>
                </c:pt>
              </c:numCache>
            </c:numRef>
          </c:val>
          <c:smooth val="0"/>
          <c:extLst xmlns:c16r2="http://schemas.microsoft.com/office/drawing/2015/06/chart">
            <c:ext xmlns:c16="http://schemas.microsoft.com/office/drawing/2014/chart" uri="{C3380CC4-5D6E-409C-BE32-E72D297353CC}">
              <c16:uniqueId val="{00000002-EC50-4D41-A29B-79F9E765F402}"/>
            </c:ext>
          </c:extLst>
        </c:ser>
        <c:ser>
          <c:idx val="3"/>
          <c:order val="3"/>
          <c:tx>
            <c:strRef>
              <c:f>'Percent Met'!$E$11</c:f>
              <c:strCache>
                <c:ptCount val="1"/>
                <c:pt idx="0">
                  <c:v>All Areas</c:v>
                </c:pt>
              </c:strCache>
            </c:strRef>
          </c:tx>
          <c:spPr>
            <a:ln w="41275" cap="rnd">
              <a:solidFill>
                <a:schemeClr val="accent4"/>
              </a:solidFill>
              <a:round/>
            </a:ln>
            <a:effectLst/>
          </c:spPr>
          <c:marker>
            <c:symbol val="none"/>
          </c:marker>
          <c:cat>
            <c:numRef>
              <c:f>'Percent Met'!$A$12:$A$16</c:f>
              <c:numCache>
                <c:formatCode>General</c:formatCode>
                <c:ptCount val="5"/>
                <c:pt idx="0">
                  <c:v>2011.0</c:v>
                </c:pt>
                <c:pt idx="1">
                  <c:v>2012.0</c:v>
                </c:pt>
                <c:pt idx="2">
                  <c:v>2013.0</c:v>
                </c:pt>
                <c:pt idx="3">
                  <c:v>2014.0</c:v>
                </c:pt>
                <c:pt idx="4">
                  <c:v>2015.0</c:v>
                </c:pt>
              </c:numCache>
            </c:numRef>
          </c:cat>
          <c:val>
            <c:numRef>
              <c:f>'Percent Met'!$E$12:$E$16</c:f>
              <c:numCache>
                <c:formatCode>0%</c:formatCode>
                <c:ptCount val="5"/>
                <c:pt idx="0">
                  <c:v>0.566086705757954</c:v>
                </c:pt>
                <c:pt idx="1">
                  <c:v>0.594778554293356</c:v>
                </c:pt>
                <c:pt idx="2">
                  <c:v>0.620778910274069</c:v>
                </c:pt>
                <c:pt idx="3">
                  <c:v>0.635440567016367</c:v>
                </c:pt>
                <c:pt idx="4">
                  <c:v>0.539946439363941</c:v>
                </c:pt>
              </c:numCache>
            </c:numRef>
          </c:val>
          <c:smooth val="0"/>
          <c:extLst xmlns:c16r2="http://schemas.microsoft.com/office/drawing/2015/06/chart">
            <c:ext xmlns:c16="http://schemas.microsoft.com/office/drawing/2014/chart" uri="{C3380CC4-5D6E-409C-BE32-E72D297353CC}">
              <c16:uniqueId val="{00000003-EC50-4D41-A29B-79F9E765F402}"/>
            </c:ext>
          </c:extLst>
        </c:ser>
        <c:dLbls>
          <c:showLegendKey val="0"/>
          <c:showVal val="0"/>
          <c:showCatName val="0"/>
          <c:showSerName val="0"/>
          <c:showPercent val="0"/>
          <c:showBubbleSize val="0"/>
        </c:dLbls>
        <c:marker val="1"/>
        <c:smooth val="0"/>
        <c:axId val="-2134208264"/>
        <c:axId val="-2134234872"/>
      </c:lineChart>
      <c:catAx>
        <c:axId val="-213420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34234872"/>
        <c:crosses val="autoZero"/>
        <c:auto val="1"/>
        <c:lblAlgn val="ctr"/>
        <c:lblOffset val="100"/>
        <c:noMultiLvlLbl val="0"/>
      </c:catAx>
      <c:valAx>
        <c:axId val="-2134234872"/>
        <c:scaling>
          <c:orientation val="minMax"/>
          <c:max val="1.0"/>
          <c:min val="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34208264"/>
        <c:crosses val="autoZero"/>
        <c:crossBetween val="between"/>
        <c:majorUnit val="0.1"/>
        <c:minorUnit val="0.05"/>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n-US"/>
              <a:t>Community College Student Enrollment into Programs of Study</a:t>
            </a:r>
          </a:p>
        </c:rich>
      </c:tx>
      <c:layout/>
      <c:overlay val="0"/>
    </c:title>
    <c:autoTitleDeleted val="0"/>
    <c:plotArea>
      <c:layout/>
      <c:pieChart>
        <c:varyColors val="1"/>
        <c:ser>
          <c:idx val="0"/>
          <c:order val="0"/>
          <c:dLbls>
            <c:dLbl>
              <c:idx val="0"/>
              <c:spPr/>
              <c:txPr>
                <a:bodyPr/>
                <a:lstStyle/>
                <a:p>
                  <a:pPr>
                    <a:defRPr>
                      <a:solidFill>
                        <a:srgbClr val="D9D9D9"/>
                      </a:solidFill>
                    </a:defRPr>
                  </a:pPr>
                  <a:endParaRPr lang="en-US"/>
                </a:p>
              </c:txPr>
              <c:showLegendKey val="0"/>
              <c:showVal val="0"/>
              <c:showCatName val="1"/>
              <c:showSerName val="0"/>
              <c:showPercent val="1"/>
              <c:showBubbleSize val="0"/>
            </c:dLbl>
            <c:showLegendKey val="0"/>
            <c:showVal val="0"/>
            <c:showCatName val="1"/>
            <c:showSerName val="0"/>
            <c:showPercent val="1"/>
            <c:showBubbleSize val="0"/>
            <c:showLeaderLines val="1"/>
          </c:dLbls>
          <c:cat>
            <c:strRef>
              <c:f>[Workbook1]Sheet1!$B$1:$C$1</c:f>
              <c:strCache>
                <c:ptCount val="2"/>
                <c:pt idx="0">
                  <c:v>Require Calculus</c:v>
                </c:pt>
                <c:pt idx="1">
                  <c:v>Do not require Calculus</c:v>
                </c:pt>
              </c:strCache>
            </c:strRef>
          </c:cat>
          <c:val>
            <c:numRef>
              <c:f>[Workbook1]Sheet1!$B$2:$C$2</c:f>
              <c:numCache>
                <c:formatCode>General</c:formatCode>
                <c:ptCount val="2"/>
                <c:pt idx="0">
                  <c:v>20.0</c:v>
                </c:pt>
                <c:pt idx="1">
                  <c:v>80.0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n-US" dirty="0"/>
              <a:t>Four-Year Student Enrollment into Programs of Study</a:t>
            </a:r>
          </a:p>
        </c:rich>
      </c:tx>
      <c:layout/>
      <c:overlay val="0"/>
    </c:title>
    <c:autoTitleDeleted val="0"/>
    <c:plotArea>
      <c:layout/>
      <c:pieChart>
        <c:varyColors val="1"/>
        <c:ser>
          <c:idx val="0"/>
          <c:order val="0"/>
          <c:dLbls>
            <c:dLbl>
              <c:idx val="0"/>
              <c:spPr/>
              <c:txPr>
                <a:bodyPr/>
                <a:lstStyle/>
                <a:p>
                  <a:pPr>
                    <a:defRPr>
                      <a:solidFill>
                        <a:schemeClr val="bg1">
                          <a:lumMod val="85000"/>
                        </a:schemeClr>
                      </a:solidFill>
                    </a:defRPr>
                  </a:pPr>
                  <a:endParaRPr lang="en-US"/>
                </a:p>
              </c:txPr>
              <c:showLegendKey val="0"/>
              <c:showVal val="0"/>
              <c:showCatName val="1"/>
              <c:showSerName val="0"/>
              <c:showPercent val="1"/>
              <c:showBubbleSize val="0"/>
            </c:dLbl>
            <c:showLegendKey val="0"/>
            <c:showVal val="0"/>
            <c:showCatName val="1"/>
            <c:showSerName val="0"/>
            <c:showPercent val="1"/>
            <c:showBubbleSize val="0"/>
            <c:showLeaderLines val="1"/>
          </c:dLbls>
          <c:cat>
            <c:strRef>
              <c:f>[Workbook1]Sheet1!$B$6:$C$6</c:f>
              <c:strCache>
                <c:ptCount val="2"/>
                <c:pt idx="0">
                  <c:v>Require Calculus</c:v>
                </c:pt>
                <c:pt idx="1">
                  <c:v>Do not require Calculus</c:v>
                </c:pt>
              </c:strCache>
            </c:strRef>
          </c:cat>
          <c:val>
            <c:numRef>
              <c:f>[Workbook1]Sheet1!$B$7:$C$7</c:f>
              <c:numCache>
                <c:formatCode>General</c:formatCode>
                <c:ptCount val="2"/>
                <c:pt idx="0">
                  <c:v>28.0</c:v>
                </c:pt>
                <c:pt idx="1">
                  <c:v>72.0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title>
      <c:layout/>
      <c:overlay val="0"/>
    </c:title>
    <c:autoTitleDeleted val="0"/>
    <c:plotArea>
      <c:layout/>
      <c:pieChart>
        <c:varyColors val="1"/>
        <c:ser>
          <c:idx val="0"/>
          <c:order val="0"/>
          <c:tx>
            <c:strRef>
              <c:f>Sheet1!$B$1</c:f>
              <c:strCache>
                <c:ptCount val="1"/>
                <c:pt idx="0">
                  <c:v>Students Who Take College Algebra</c:v>
                </c:pt>
              </c:strCache>
            </c:strRef>
          </c:tx>
          <c:dLbls>
            <c:spPr>
              <a:noFill/>
              <a:ln>
                <a:noFill/>
              </a:ln>
              <a:effectLst/>
            </c:spPr>
            <c:txPr>
              <a:bodyPr/>
              <a:lstStyle/>
              <a:p>
                <a:pPr>
                  <a:defRPr b="1" i="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Ever Take Calculus 1</c:v>
                </c:pt>
                <c:pt idx="1">
                  <c:v>Take Business Calculus</c:v>
                </c:pt>
                <c:pt idx="2">
                  <c:v>Do Not Take Any Form of Calculus</c:v>
                </c:pt>
              </c:strCache>
            </c:strRef>
          </c:cat>
          <c:val>
            <c:numRef>
              <c:f>Sheet1!$B$2:$B$4</c:f>
              <c:numCache>
                <c:formatCode>General</c:formatCode>
                <c:ptCount val="3"/>
                <c:pt idx="0">
                  <c:v>10.0</c:v>
                </c:pt>
                <c:pt idx="1">
                  <c:v>30.0</c:v>
                </c:pt>
                <c:pt idx="2">
                  <c:v>60.0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1685025731393"/>
          <c:y val="0.246544615015991"/>
          <c:w val="0.30535272423027"/>
          <c:h val="0.3441126154594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a:pPr>
            <a:r>
              <a:rPr lang="en-US"/>
              <a:t>Changes in Core Curriculum Entry-level </a:t>
            </a:r>
            <a:r>
              <a:rPr lang="en-US">
                <a:latin typeface="+mj-lt"/>
              </a:rPr>
              <a:t>Math</a:t>
            </a:r>
            <a:r>
              <a:rPr lang="en-US"/>
              <a:t> Course Offerings</a:t>
            </a:r>
            <a:r>
              <a:rPr lang="en-US" baseline="0"/>
              <a:t> in Texas 2010-2016</a:t>
            </a:r>
            <a:r>
              <a:rPr lang="en-US"/>
              <a:t> </a:t>
            </a:r>
          </a:p>
        </c:rich>
      </c:tx>
      <c:layout/>
      <c:overlay val="0"/>
    </c:title>
    <c:autoTitleDeleted val="0"/>
    <c:plotArea>
      <c:layout/>
      <c:lineChart>
        <c:grouping val="standard"/>
        <c:varyColors val="0"/>
        <c:ser>
          <c:idx val="0"/>
          <c:order val="0"/>
          <c:tx>
            <c:strRef>
              <c:f>'2016viz'!$A$4</c:f>
              <c:strCache>
                <c:ptCount val="1"/>
                <c:pt idx="0">
                  <c:v>Math 1342 Elementary Statistical Methods</c:v>
                </c:pt>
              </c:strCache>
            </c:strRef>
          </c:tx>
          <c:spPr>
            <a:ln>
              <a:solidFill>
                <a:srgbClr val="00699D"/>
              </a:solidFill>
            </a:ln>
          </c:spPr>
          <c:marker>
            <c:symbol val="diamond"/>
            <c:size val="9"/>
            <c:spPr>
              <a:solidFill>
                <a:srgbClr val="00699D"/>
              </a:solidFill>
              <a:ln>
                <a:solidFill>
                  <a:srgbClr val="00699D"/>
                </a:solidFill>
              </a:ln>
            </c:spPr>
          </c:marker>
          <c:dLbls>
            <c:dLbl>
              <c:idx val="0"/>
              <c:layout>
                <c:manualLayout>
                  <c:x val="-0.0298313878080415"/>
                  <c:y val="0.0432432432432431"/>
                </c:manualLayout>
              </c:layout>
              <c:showLegendKey val="0"/>
              <c:showVal val="1"/>
              <c:showCatName val="0"/>
              <c:showSerName val="0"/>
              <c:showPercent val="0"/>
              <c:showBubbleSize val="0"/>
            </c:dLbl>
            <c:dLbl>
              <c:idx val="1"/>
              <c:layout>
                <c:manualLayout>
                  <c:x val="-0.0285343709468223"/>
                  <c:y val="0.0567567567567566"/>
                </c:manualLayout>
              </c:layout>
              <c:showLegendKey val="0"/>
              <c:showVal val="1"/>
              <c:showCatName val="0"/>
              <c:showSerName val="0"/>
              <c:showPercent val="0"/>
              <c:showBubbleSize val="0"/>
            </c:dLbl>
            <c:dLbl>
              <c:idx val="2"/>
              <c:layout>
                <c:manualLayout>
                  <c:x val="-0.0207522697795071"/>
                  <c:y val="0.0594594594594593"/>
                </c:manualLayout>
              </c:layout>
              <c:showLegendKey val="0"/>
              <c:showVal val="1"/>
              <c:showCatName val="0"/>
              <c:showSerName val="0"/>
              <c:showPercent val="0"/>
              <c:showBubbleSize val="0"/>
            </c:dLbl>
            <c:dLbl>
              <c:idx val="3"/>
              <c:layout>
                <c:manualLayout>
                  <c:x val="-0.0220492866407264"/>
                  <c:y val="0.0486486486486486"/>
                </c:manualLayout>
              </c:layout>
              <c:showLegendKey val="0"/>
              <c:showVal val="1"/>
              <c:showCatName val="0"/>
              <c:showSerName val="0"/>
              <c:showPercent val="0"/>
              <c:showBubbleSize val="0"/>
            </c:dLbl>
            <c:dLbl>
              <c:idx val="4"/>
              <c:layout>
                <c:manualLayout>
                  <c:x val="-0.0233463035019455"/>
                  <c:y val="0.0513513513513513"/>
                </c:manualLayout>
              </c:layout>
              <c:showLegendKey val="0"/>
              <c:showVal val="1"/>
              <c:showCatName val="0"/>
              <c:showSerName val="0"/>
              <c:showPercent val="0"/>
              <c:showBubbleSize val="0"/>
            </c:dLbl>
            <c:dLbl>
              <c:idx val="5"/>
              <c:layout>
                <c:manualLayout>
                  <c:x val="-0.0285343709468223"/>
                  <c:y val="0.0594594594594593"/>
                </c:manualLayout>
              </c:layout>
              <c:showLegendKey val="0"/>
              <c:showVal val="1"/>
              <c:showCatName val="0"/>
              <c:showSerName val="0"/>
              <c:showPercent val="0"/>
              <c:showBubbleSize val="0"/>
            </c:dLbl>
            <c:dLbl>
              <c:idx val="6"/>
              <c:layout>
                <c:manualLayout>
                  <c:x val="-0.0207522697795071"/>
                  <c:y val="0.072972972972973"/>
                </c:manualLayout>
              </c:layout>
              <c:showLegendKey val="0"/>
              <c:showVal val="1"/>
              <c:showCatName val="0"/>
              <c:showSerName val="0"/>
              <c:showPercent val="0"/>
              <c:showBubbleSize val="0"/>
            </c:dLbl>
            <c:txPr>
              <a:bodyPr/>
              <a:lstStyle/>
              <a:p>
                <a:pPr>
                  <a:defRPr sz="1400">
                    <a:latin typeface="+mj-lt"/>
                  </a:defRPr>
                </a:pPr>
                <a:endParaRPr lang="en-US"/>
              </a:p>
            </c:txPr>
            <c:showLegendKey val="0"/>
            <c:showVal val="1"/>
            <c:showCatName val="0"/>
            <c:showSerName val="0"/>
            <c:showPercent val="0"/>
            <c:showBubbleSize val="0"/>
            <c:showLeaderLines val="0"/>
          </c:dLbls>
          <c:cat>
            <c:numRef>
              <c:f>'2016viz'!$B$3:$H$3</c:f>
              <c:numCache>
                <c:formatCode>General</c:formatCode>
                <c:ptCount val="7"/>
                <c:pt idx="0">
                  <c:v>2010.0</c:v>
                </c:pt>
                <c:pt idx="1">
                  <c:v>2011.0</c:v>
                </c:pt>
                <c:pt idx="2">
                  <c:v>2012.0</c:v>
                </c:pt>
                <c:pt idx="3">
                  <c:v>2013.0</c:v>
                </c:pt>
                <c:pt idx="4">
                  <c:v>2014.0</c:v>
                </c:pt>
                <c:pt idx="5">
                  <c:v>2015.0</c:v>
                </c:pt>
                <c:pt idx="6">
                  <c:v>2016.0</c:v>
                </c:pt>
              </c:numCache>
            </c:numRef>
          </c:cat>
          <c:val>
            <c:numRef>
              <c:f>'2016viz'!$B$4:$H$4</c:f>
              <c:numCache>
                <c:formatCode>General</c:formatCode>
                <c:ptCount val="7"/>
                <c:pt idx="0">
                  <c:v>17.0</c:v>
                </c:pt>
                <c:pt idx="1">
                  <c:v>19.0</c:v>
                </c:pt>
                <c:pt idx="2">
                  <c:v>20.0</c:v>
                </c:pt>
                <c:pt idx="3">
                  <c:v>21.0</c:v>
                </c:pt>
                <c:pt idx="4">
                  <c:v>22.0</c:v>
                </c:pt>
                <c:pt idx="5">
                  <c:v>24.0</c:v>
                </c:pt>
                <c:pt idx="6">
                  <c:v>27.0</c:v>
                </c:pt>
              </c:numCache>
            </c:numRef>
          </c:val>
          <c:smooth val="0"/>
        </c:ser>
        <c:ser>
          <c:idx val="1"/>
          <c:order val="1"/>
          <c:tx>
            <c:strRef>
              <c:f>'2016viz'!$A$5</c:f>
              <c:strCache>
                <c:ptCount val="1"/>
                <c:pt idx="0">
                  <c:v>Math 1332 Contemporary Mathematics</c:v>
                </c:pt>
              </c:strCache>
            </c:strRef>
          </c:tx>
          <c:spPr>
            <a:ln>
              <a:solidFill>
                <a:srgbClr val="E39E1F"/>
              </a:solidFill>
            </a:ln>
          </c:spPr>
          <c:marker>
            <c:spPr>
              <a:solidFill>
                <a:srgbClr val="E39E1F"/>
              </a:solidFill>
              <a:ln>
                <a:solidFill>
                  <a:srgbClr val="E39E1F"/>
                </a:solidFill>
              </a:ln>
            </c:spPr>
          </c:marker>
          <c:dLbls>
            <c:dLbl>
              <c:idx val="0"/>
              <c:layout>
                <c:manualLayout>
                  <c:x val="-0.0246433203631647"/>
                  <c:y val="0.054054054054054"/>
                </c:manualLayout>
              </c:layout>
              <c:showLegendKey val="0"/>
              <c:showVal val="1"/>
              <c:showCatName val="0"/>
              <c:showSerName val="0"/>
              <c:showPercent val="0"/>
              <c:showBubbleSize val="0"/>
            </c:dLbl>
            <c:dLbl>
              <c:idx val="1"/>
              <c:layout>
                <c:manualLayout>
                  <c:x val="-0.0324254215304799"/>
                  <c:y val="0.0486486486486486"/>
                </c:manualLayout>
              </c:layout>
              <c:showLegendKey val="0"/>
              <c:showVal val="1"/>
              <c:showCatName val="0"/>
              <c:showSerName val="0"/>
              <c:showPercent val="0"/>
              <c:showBubbleSize val="0"/>
            </c:dLbl>
            <c:dLbl>
              <c:idx val="2"/>
              <c:layout>
                <c:manualLayout>
                  <c:x val="-0.0311284046692607"/>
                  <c:y val="0.0405405405405405"/>
                </c:manualLayout>
              </c:layout>
              <c:showLegendKey val="0"/>
              <c:showVal val="1"/>
              <c:showCatName val="0"/>
              <c:showSerName val="0"/>
              <c:showPercent val="0"/>
              <c:showBubbleSize val="0"/>
            </c:dLbl>
            <c:dLbl>
              <c:idx val="3"/>
              <c:layout>
                <c:manualLayout>
                  <c:x val="-0.0246433203631648"/>
                  <c:y val="0.0378378378378377"/>
                </c:manualLayout>
              </c:layout>
              <c:showLegendKey val="0"/>
              <c:showVal val="1"/>
              <c:showCatName val="0"/>
              <c:showSerName val="0"/>
              <c:showPercent val="0"/>
              <c:showBubbleSize val="0"/>
            </c:dLbl>
            <c:dLbl>
              <c:idx val="4"/>
              <c:layout>
                <c:manualLayout>
                  <c:x val="-0.0285343709468223"/>
                  <c:y val="0.0621621621621621"/>
                </c:manualLayout>
              </c:layout>
              <c:showLegendKey val="0"/>
              <c:showVal val="1"/>
              <c:showCatName val="0"/>
              <c:showSerName val="0"/>
              <c:showPercent val="0"/>
              <c:showBubbleSize val="0"/>
            </c:dLbl>
            <c:dLbl>
              <c:idx val="5"/>
              <c:layout>
                <c:manualLayout>
                  <c:x val="-0.0246433203631648"/>
                  <c:y val="0.0459459459459459"/>
                </c:manualLayout>
              </c:layout>
              <c:showLegendKey val="0"/>
              <c:showVal val="1"/>
              <c:showCatName val="0"/>
              <c:showSerName val="0"/>
              <c:showPercent val="0"/>
              <c:showBubbleSize val="0"/>
            </c:dLbl>
            <c:dLbl>
              <c:idx val="6"/>
              <c:layout>
                <c:manualLayout>
                  <c:x val="-0.0337224383916991"/>
                  <c:y val="0.0351351351351351"/>
                </c:manualLayout>
              </c:layout>
              <c:showLegendKey val="0"/>
              <c:showVal val="1"/>
              <c:showCatName val="0"/>
              <c:showSerName val="0"/>
              <c:showPercent val="0"/>
              <c:showBubbleSize val="0"/>
            </c:dLbl>
            <c:txPr>
              <a:bodyPr/>
              <a:lstStyle/>
              <a:p>
                <a:pPr>
                  <a:defRPr sz="1400">
                    <a:latin typeface="+mj-lt"/>
                  </a:defRPr>
                </a:pPr>
                <a:endParaRPr lang="en-US"/>
              </a:p>
            </c:txPr>
            <c:showLegendKey val="0"/>
            <c:showVal val="1"/>
            <c:showCatName val="0"/>
            <c:showSerName val="0"/>
            <c:showPercent val="0"/>
            <c:showBubbleSize val="0"/>
            <c:showLeaderLines val="0"/>
          </c:dLbls>
          <c:cat>
            <c:numRef>
              <c:f>'2016viz'!$B$3:$H$3</c:f>
              <c:numCache>
                <c:formatCode>General</c:formatCode>
                <c:ptCount val="7"/>
                <c:pt idx="0">
                  <c:v>2010.0</c:v>
                </c:pt>
                <c:pt idx="1">
                  <c:v>2011.0</c:v>
                </c:pt>
                <c:pt idx="2">
                  <c:v>2012.0</c:v>
                </c:pt>
                <c:pt idx="3">
                  <c:v>2013.0</c:v>
                </c:pt>
                <c:pt idx="4">
                  <c:v>2014.0</c:v>
                </c:pt>
                <c:pt idx="5">
                  <c:v>2015.0</c:v>
                </c:pt>
                <c:pt idx="6">
                  <c:v>2016.0</c:v>
                </c:pt>
              </c:numCache>
            </c:numRef>
          </c:cat>
          <c:val>
            <c:numRef>
              <c:f>'2016viz'!$B$5:$H$5</c:f>
              <c:numCache>
                <c:formatCode>General</c:formatCode>
                <c:ptCount val="7"/>
                <c:pt idx="0">
                  <c:v>22.0</c:v>
                </c:pt>
                <c:pt idx="1">
                  <c:v>23.0</c:v>
                </c:pt>
                <c:pt idx="2">
                  <c:v>23.0</c:v>
                </c:pt>
                <c:pt idx="3">
                  <c:v>24.0</c:v>
                </c:pt>
                <c:pt idx="4">
                  <c:v>29.0</c:v>
                </c:pt>
                <c:pt idx="5">
                  <c:v>29.0</c:v>
                </c:pt>
                <c:pt idx="6">
                  <c:v>30.0</c:v>
                </c:pt>
              </c:numCache>
            </c:numRef>
          </c:val>
          <c:smooth val="0"/>
        </c:ser>
        <c:ser>
          <c:idx val="2"/>
          <c:order val="2"/>
          <c:tx>
            <c:strRef>
              <c:f>'2016viz'!$A$6</c:f>
              <c:strCache>
                <c:ptCount val="1"/>
                <c:pt idx="0">
                  <c:v>Math 1314 College Algebra</c:v>
                </c:pt>
              </c:strCache>
            </c:strRef>
          </c:tx>
          <c:spPr>
            <a:ln>
              <a:solidFill>
                <a:srgbClr val="548D78"/>
              </a:solidFill>
            </a:ln>
          </c:spPr>
          <c:marker>
            <c:spPr>
              <a:solidFill>
                <a:srgbClr val="548D78"/>
              </a:solidFill>
              <a:ln>
                <a:solidFill>
                  <a:srgbClr val="548D78"/>
                </a:solidFill>
              </a:ln>
            </c:spPr>
          </c:marker>
          <c:dLbls>
            <c:dLbl>
              <c:idx val="0"/>
              <c:layout>
                <c:manualLayout>
                  <c:x val="-0.0246433203631647"/>
                  <c:y val="0.0675675675675676"/>
                </c:manualLayout>
              </c:layout>
              <c:showLegendKey val="0"/>
              <c:showVal val="1"/>
              <c:showCatName val="0"/>
              <c:showSerName val="0"/>
              <c:showPercent val="0"/>
              <c:showBubbleSize val="0"/>
            </c:dLbl>
            <c:dLbl>
              <c:idx val="1"/>
              <c:layout>
                <c:manualLayout>
                  <c:x val="-0.0285343709468223"/>
                  <c:y val="0.054054054054054"/>
                </c:manualLayout>
              </c:layout>
              <c:showLegendKey val="0"/>
              <c:showVal val="1"/>
              <c:showCatName val="0"/>
              <c:showSerName val="0"/>
              <c:showPercent val="0"/>
              <c:showBubbleSize val="0"/>
            </c:dLbl>
            <c:dLbl>
              <c:idx val="2"/>
              <c:layout>
                <c:manualLayout>
                  <c:x val="-0.0233463035019456"/>
                  <c:y val="0.0594594594594594"/>
                </c:manualLayout>
              </c:layout>
              <c:showLegendKey val="0"/>
              <c:showVal val="1"/>
              <c:showCatName val="0"/>
              <c:showSerName val="0"/>
              <c:showPercent val="0"/>
              <c:showBubbleSize val="0"/>
            </c:dLbl>
            <c:dLbl>
              <c:idx val="3"/>
              <c:layout>
                <c:manualLayout>
                  <c:x val="-0.0272373540856031"/>
                  <c:y val="0.0702702702702702"/>
                </c:manualLayout>
              </c:layout>
              <c:showLegendKey val="0"/>
              <c:showVal val="1"/>
              <c:showCatName val="0"/>
              <c:showSerName val="0"/>
              <c:showPercent val="0"/>
              <c:showBubbleSize val="0"/>
            </c:dLbl>
            <c:dLbl>
              <c:idx val="4"/>
              <c:layout>
                <c:manualLayout>
                  <c:x val="-0.0298313878080415"/>
                  <c:y val="-0.0459459459459459"/>
                </c:manualLayout>
              </c:layout>
              <c:showLegendKey val="0"/>
              <c:showVal val="1"/>
              <c:showCatName val="0"/>
              <c:showSerName val="0"/>
              <c:showPercent val="0"/>
              <c:showBubbleSize val="0"/>
            </c:dLbl>
            <c:dLbl>
              <c:idx val="5"/>
              <c:layout>
                <c:manualLayout>
                  <c:x val="-0.0246433203631648"/>
                  <c:y val="-0.0297297297297298"/>
                </c:manualLayout>
              </c:layout>
              <c:showLegendKey val="0"/>
              <c:showVal val="1"/>
              <c:showCatName val="0"/>
              <c:showSerName val="0"/>
              <c:showPercent val="0"/>
              <c:showBubbleSize val="0"/>
            </c:dLbl>
            <c:dLbl>
              <c:idx val="6"/>
              <c:layout>
                <c:manualLayout>
                  <c:x val="-0.0272373540856031"/>
                  <c:y val="-0.0405405405405405"/>
                </c:manualLayout>
              </c:layout>
              <c:showLegendKey val="0"/>
              <c:showVal val="1"/>
              <c:showCatName val="0"/>
              <c:showSerName val="0"/>
              <c:showPercent val="0"/>
              <c:showBubbleSize val="0"/>
            </c:dLbl>
            <c:txPr>
              <a:bodyPr/>
              <a:lstStyle/>
              <a:p>
                <a:pPr>
                  <a:defRPr sz="1400">
                    <a:latin typeface="+mj-lt"/>
                  </a:defRPr>
                </a:pPr>
                <a:endParaRPr lang="en-US"/>
              </a:p>
            </c:txPr>
            <c:showLegendKey val="0"/>
            <c:showVal val="1"/>
            <c:showCatName val="0"/>
            <c:showSerName val="0"/>
            <c:showPercent val="0"/>
            <c:showBubbleSize val="0"/>
            <c:showLeaderLines val="0"/>
          </c:dLbls>
          <c:cat>
            <c:numRef>
              <c:f>'2016viz'!$B$3:$H$3</c:f>
              <c:numCache>
                <c:formatCode>General</c:formatCode>
                <c:ptCount val="7"/>
                <c:pt idx="0">
                  <c:v>2010.0</c:v>
                </c:pt>
                <c:pt idx="1">
                  <c:v>2011.0</c:v>
                </c:pt>
                <c:pt idx="2">
                  <c:v>2012.0</c:v>
                </c:pt>
                <c:pt idx="3">
                  <c:v>2013.0</c:v>
                </c:pt>
                <c:pt idx="4">
                  <c:v>2014.0</c:v>
                </c:pt>
                <c:pt idx="5">
                  <c:v>2015.0</c:v>
                </c:pt>
                <c:pt idx="6">
                  <c:v>2016.0</c:v>
                </c:pt>
              </c:numCache>
            </c:numRef>
          </c:cat>
          <c:val>
            <c:numRef>
              <c:f>'2016viz'!$B$6:$H$6</c:f>
              <c:numCache>
                <c:formatCode>General</c:formatCode>
                <c:ptCount val="7"/>
                <c:pt idx="0">
                  <c:v>31.0</c:v>
                </c:pt>
                <c:pt idx="1">
                  <c:v>30.0</c:v>
                </c:pt>
                <c:pt idx="2">
                  <c:v>29.0</c:v>
                </c:pt>
                <c:pt idx="3">
                  <c:v>30.0</c:v>
                </c:pt>
                <c:pt idx="4">
                  <c:v>29.0</c:v>
                </c:pt>
                <c:pt idx="5">
                  <c:v>30.0</c:v>
                </c:pt>
                <c:pt idx="6">
                  <c:v>30.0</c:v>
                </c:pt>
              </c:numCache>
            </c:numRef>
          </c:val>
          <c:smooth val="0"/>
        </c:ser>
        <c:dLbls>
          <c:showLegendKey val="0"/>
          <c:showVal val="1"/>
          <c:showCatName val="0"/>
          <c:showSerName val="0"/>
          <c:showPercent val="0"/>
          <c:showBubbleSize val="0"/>
        </c:dLbls>
        <c:marker val="1"/>
        <c:smooth val="0"/>
        <c:axId val="-2138702712"/>
        <c:axId val="-2135509288"/>
      </c:lineChart>
      <c:catAx>
        <c:axId val="-2138702712"/>
        <c:scaling>
          <c:orientation val="minMax"/>
        </c:scaling>
        <c:delete val="0"/>
        <c:axPos val="b"/>
        <c:numFmt formatCode="General" sourceLinked="1"/>
        <c:majorTickMark val="out"/>
        <c:minorTickMark val="none"/>
        <c:tickLblPos val="nextTo"/>
        <c:txPr>
          <a:bodyPr/>
          <a:lstStyle/>
          <a:p>
            <a:pPr>
              <a:defRPr sz="1400">
                <a:latin typeface="+mj-lt"/>
              </a:defRPr>
            </a:pPr>
            <a:endParaRPr lang="en-US"/>
          </a:p>
        </c:txPr>
        <c:crossAx val="-2135509288"/>
        <c:crosses val="autoZero"/>
        <c:auto val="1"/>
        <c:lblAlgn val="ctr"/>
        <c:lblOffset val="100"/>
        <c:noMultiLvlLbl val="0"/>
      </c:catAx>
      <c:valAx>
        <c:axId val="-2135509288"/>
        <c:scaling>
          <c:orientation val="minMax"/>
          <c:min val="10.0"/>
        </c:scaling>
        <c:delete val="0"/>
        <c:axPos val="l"/>
        <c:title>
          <c:tx>
            <c:rich>
              <a:bodyPr rot="-5400000" vert="horz"/>
              <a:lstStyle/>
              <a:p>
                <a:pPr>
                  <a:defRPr sz="1400">
                    <a:latin typeface="+mj-lt"/>
                  </a:defRPr>
                </a:pPr>
                <a:r>
                  <a:rPr lang="en-US" sz="1400">
                    <a:latin typeface="+mj-lt"/>
                  </a:rPr>
                  <a:t>Number of Public Universities</a:t>
                </a:r>
              </a:p>
            </c:rich>
          </c:tx>
          <c:layout/>
          <c:overlay val="0"/>
        </c:title>
        <c:numFmt formatCode="General" sourceLinked="1"/>
        <c:majorTickMark val="out"/>
        <c:minorTickMark val="none"/>
        <c:tickLblPos val="nextTo"/>
        <c:txPr>
          <a:bodyPr/>
          <a:lstStyle/>
          <a:p>
            <a:pPr>
              <a:defRPr sz="1400">
                <a:latin typeface="Cambria"/>
              </a:defRPr>
            </a:pPr>
            <a:endParaRPr lang="en-US"/>
          </a:p>
        </c:txPr>
        <c:crossAx val="-2138702712"/>
        <c:crosses val="autoZero"/>
        <c:crossBetween val="between"/>
      </c:valAx>
      <c:spPr>
        <a:noFill/>
        <a:ln w="25400">
          <a:noFill/>
        </a:ln>
      </c:spPr>
    </c:plotArea>
    <c:legend>
      <c:legendPos val="t"/>
      <c:legendEntry>
        <c:idx val="1"/>
        <c:txPr>
          <a:bodyPr/>
          <a:lstStyle/>
          <a:p>
            <a:pPr>
              <a:defRPr sz="1200">
                <a:latin typeface="+mj-lt"/>
              </a:defRPr>
            </a:pPr>
            <a:endParaRPr lang="en-US"/>
          </a:p>
        </c:txPr>
      </c:legendEntry>
      <c:layout>
        <c:manualLayout>
          <c:xMode val="edge"/>
          <c:yMode val="edge"/>
          <c:x val="0.120774635660815"/>
          <c:y val="0.168108108108108"/>
          <c:w val="0.8077373694047"/>
          <c:h val="0.138175356458821"/>
        </c:manualLayout>
      </c:layout>
      <c:overlay val="0"/>
      <c:txPr>
        <a:bodyPr/>
        <a:lstStyle/>
        <a:p>
          <a:pPr>
            <a:defRPr sz="1200">
              <a:latin typeface="+mj-lt"/>
            </a:defRPr>
          </a:pPr>
          <a:endParaRPr lang="en-US"/>
        </a:p>
      </c:txPr>
    </c:legend>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0" i="0" u="none" strike="noStrike" baseline="0" dirty="0" smtClean="0">
                <a:effectLst/>
              </a:rPr>
              <a:t>Percentage of Developmental Education Students in </a:t>
            </a:r>
            <a:r>
              <a:rPr lang="en-US" sz="1800" b="1" i="0" u="none" strike="noStrike" baseline="0" dirty="0" smtClean="0">
                <a:effectLst/>
              </a:rPr>
              <a:t>CTCs</a:t>
            </a:r>
            <a:r>
              <a:rPr lang="en-US" sz="1800" b="0" i="0" u="none" strike="noStrike" baseline="0" dirty="0" smtClean="0">
                <a:effectLst/>
              </a:rPr>
              <a:t> enrolled in an Acceleration Model by semester</a:t>
            </a:r>
            <a:r>
              <a:rPr lang="en-US" sz="1800" b="1" i="0" u="none" strike="noStrike" baseline="0" dirty="0" smtClean="0"/>
              <a:t> </a:t>
            </a:r>
            <a:endParaRPr lang="en-US" dirty="0"/>
          </a:p>
        </c:rich>
      </c:tx>
      <c:layout/>
      <c:overlay val="0"/>
    </c:title>
    <c:autoTitleDeleted val="0"/>
    <c:plotArea>
      <c:layout/>
      <c:barChart>
        <c:barDir val="col"/>
        <c:grouping val="clustered"/>
        <c:varyColors val="0"/>
        <c:ser>
          <c:idx val="0"/>
          <c:order val="0"/>
          <c:invertIfNegative val="0"/>
          <c:dLbls>
            <c:dLbl>
              <c:idx val="0"/>
              <c:layout/>
              <c:showLegendKey val="0"/>
              <c:showVal val="1"/>
              <c:showCatName val="0"/>
              <c:showSerName val="0"/>
              <c:showPercent val="0"/>
              <c:showBubbleSize val="0"/>
              <c:extLst>
                <c:ext xmlns:c15="http://schemas.microsoft.com/office/drawing/2012/chart" uri="{CE6537A1-D6FC-4f65-9D91-7224C49458BB}"/>
              </c:extLst>
            </c:dLbl>
            <c:dLbl>
              <c:idx val="3"/>
              <c:layout/>
              <c:showLegendKey val="0"/>
              <c:showVal val="1"/>
              <c:showCatName val="0"/>
              <c:showSerName val="0"/>
              <c:showPercent val="0"/>
              <c:showBubbleSize val="0"/>
              <c:extLst>
                <c:ext xmlns:c15="http://schemas.microsoft.com/office/drawing/2012/chart" uri="{CE6537A1-D6FC-4f65-9D91-7224C49458BB}"/>
              </c:extLst>
            </c:dLbl>
            <c:dLbl>
              <c:idx val="6"/>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'Use of Acceleration Strategies'!$A$3:$A$9</c:f>
              <c:strCache>
                <c:ptCount val="7"/>
                <c:pt idx="0">
                  <c:v>Fall 2013</c:v>
                </c:pt>
                <c:pt idx="1">
                  <c:v>Spring 2014</c:v>
                </c:pt>
                <c:pt idx="2">
                  <c:v>Summer 2014</c:v>
                </c:pt>
                <c:pt idx="3">
                  <c:v>Fall 2014</c:v>
                </c:pt>
                <c:pt idx="4">
                  <c:v>Spring 2015</c:v>
                </c:pt>
                <c:pt idx="5">
                  <c:v>Summer 2015</c:v>
                </c:pt>
                <c:pt idx="6">
                  <c:v>Fall 2015</c:v>
                </c:pt>
              </c:strCache>
            </c:strRef>
          </c:cat>
          <c:val>
            <c:numRef>
              <c:f>'Use of Acceleration Strategies'!$B$3:$B$9</c:f>
              <c:numCache>
                <c:formatCode>0%</c:formatCode>
                <c:ptCount val="7"/>
                <c:pt idx="0">
                  <c:v>0.0834877825355233</c:v>
                </c:pt>
                <c:pt idx="1">
                  <c:v>0.181279787924081</c:v>
                </c:pt>
                <c:pt idx="2">
                  <c:v>0.172275094271862</c:v>
                </c:pt>
                <c:pt idx="3">
                  <c:v>0.246694634577169</c:v>
                </c:pt>
                <c:pt idx="4">
                  <c:v>0.294308477102081</c:v>
                </c:pt>
                <c:pt idx="5">
                  <c:v>0.280666577552021</c:v>
                </c:pt>
                <c:pt idx="6">
                  <c:v>0.387232714218823</c:v>
                </c:pt>
              </c:numCache>
            </c:numRef>
          </c:val>
        </c:ser>
        <c:dLbls>
          <c:showLegendKey val="0"/>
          <c:showVal val="0"/>
          <c:showCatName val="0"/>
          <c:showSerName val="0"/>
          <c:showPercent val="0"/>
          <c:showBubbleSize val="0"/>
        </c:dLbls>
        <c:gapWidth val="150"/>
        <c:axId val="-2133876344"/>
        <c:axId val="-2133878584"/>
      </c:barChart>
      <c:catAx>
        <c:axId val="-2133876344"/>
        <c:scaling>
          <c:orientation val="minMax"/>
        </c:scaling>
        <c:delete val="0"/>
        <c:axPos val="b"/>
        <c:numFmt formatCode="General" sourceLinked="0"/>
        <c:majorTickMark val="none"/>
        <c:minorTickMark val="none"/>
        <c:tickLblPos val="nextTo"/>
        <c:txPr>
          <a:bodyPr/>
          <a:lstStyle/>
          <a:p>
            <a:pPr>
              <a:defRPr sz="1600"/>
            </a:pPr>
            <a:endParaRPr lang="en-US"/>
          </a:p>
        </c:txPr>
        <c:crossAx val="-2133878584"/>
        <c:crosses val="autoZero"/>
        <c:auto val="1"/>
        <c:lblAlgn val="ctr"/>
        <c:lblOffset val="100"/>
        <c:noMultiLvlLbl val="0"/>
      </c:catAx>
      <c:valAx>
        <c:axId val="-2133878584"/>
        <c:scaling>
          <c:orientation val="minMax"/>
        </c:scaling>
        <c:delete val="0"/>
        <c:axPos val="l"/>
        <c:majorGridlines/>
        <c:numFmt formatCode="0%" sourceLinked="1"/>
        <c:majorTickMark val="none"/>
        <c:minorTickMark val="none"/>
        <c:tickLblPos val="nextTo"/>
        <c:txPr>
          <a:bodyPr/>
          <a:lstStyle/>
          <a:p>
            <a:pPr>
              <a:defRPr sz="1200"/>
            </a:pPr>
            <a:endParaRPr lang="en-US"/>
          </a:p>
        </c:txPr>
        <c:crossAx val="-213387634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smtClean="0">
                <a:solidFill>
                  <a:srgbClr val="191F24"/>
                </a:solidFill>
              </a:rPr>
              <a:t>Percent of FTIC entering</a:t>
            </a:r>
            <a:r>
              <a:rPr lang="en-US" sz="2400" baseline="0" dirty="0" smtClean="0">
                <a:solidFill>
                  <a:srgbClr val="191F24"/>
                </a:solidFill>
              </a:rPr>
              <a:t> cohort successfully completing a first college-level course by subject within </a:t>
            </a:r>
            <a:r>
              <a:rPr lang="en-US" sz="2400" u="sng" baseline="0" dirty="0" smtClean="0">
                <a:solidFill>
                  <a:srgbClr val="191F24"/>
                </a:solidFill>
              </a:rPr>
              <a:t>one year</a:t>
            </a:r>
            <a:endParaRPr lang="en-US" sz="2400" u="sng" dirty="0">
              <a:solidFill>
                <a:srgbClr val="191F24"/>
              </a:solidFill>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cat>
            <c:strRef>
              <c:f>Sheet1!$A$2:$A$4</c:f>
              <c:strCache>
                <c:ptCount val="3"/>
                <c:pt idx="0">
                  <c:v>Math</c:v>
                </c:pt>
                <c:pt idx="1">
                  <c:v>Reading</c:v>
                </c:pt>
                <c:pt idx="2">
                  <c:v>Writing</c:v>
                </c:pt>
              </c:strCache>
            </c:strRef>
          </c:cat>
          <c:val>
            <c:numRef>
              <c:f>Sheet1!$B$2:$B$4</c:f>
              <c:numCache>
                <c:formatCode>0%</c:formatCode>
                <c:ptCount val="3"/>
                <c:pt idx="0">
                  <c:v>0.057</c:v>
                </c:pt>
                <c:pt idx="1">
                  <c:v>0.241</c:v>
                </c:pt>
                <c:pt idx="2">
                  <c:v>0.189</c:v>
                </c:pt>
              </c:numCache>
            </c:numRef>
          </c:val>
        </c:ser>
        <c:ser>
          <c:idx val="1"/>
          <c:order val="1"/>
          <c:tx>
            <c:strRef>
              <c:f>Sheet1!$C$1</c:f>
              <c:strCache>
                <c:ptCount val="1"/>
                <c:pt idx="0">
                  <c:v>2012</c:v>
                </c:pt>
              </c:strCache>
            </c:strRef>
          </c:tx>
          <c:spPr>
            <a:solidFill>
              <a:schemeClr val="accent2"/>
            </a:solidFill>
            <a:ln>
              <a:noFill/>
            </a:ln>
            <a:effectLst/>
          </c:spPr>
          <c:invertIfNegative val="0"/>
          <c:cat>
            <c:strRef>
              <c:f>Sheet1!$A$2:$A$4</c:f>
              <c:strCache>
                <c:ptCount val="3"/>
                <c:pt idx="0">
                  <c:v>Math</c:v>
                </c:pt>
                <c:pt idx="1">
                  <c:v>Reading</c:v>
                </c:pt>
                <c:pt idx="2">
                  <c:v>Writing</c:v>
                </c:pt>
              </c:strCache>
            </c:strRef>
          </c:cat>
          <c:val>
            <c:numRef>
              <c:f>Sheet1!$C$2:$C$4</c:f>
              <c:numCache>
                <c:formatCode>0%</c:formatCode>
                <c:ptCount val="3"/>
                <c:pt idx="0">
                  <c:v>0.061</c:v>
                </c:pt>
                <c:pt idx="1">
                  <c:v>0.243</c:v>
                </c:pt>
                <c:pt idx="2">
                  <c:v>0.205</c:v>
                </c:pt>
              </c:numCache>
            </c:numRef>
          </c:val>
        </c:ser>
        <c:ser>
          <c:idx val="2"/>
          <c:order val="2"/>
          <c:tx>
            <c:strRef>
              <c:f>Sheet1!$D$1</c:f>
              <c:strCache>
                <c:ptCount val="1"/>
                <c:pt idx="0">
                  <c:v>2013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Math</c:v>
                </c:pt>
                <c:pt idx="1">
                  <c:v>Reading</c:v>
                </c:pt>
                <c:pt idx="2">
                  <c:v>Writing</c:v>
                </c:pt>
              </c:strCache>
            </c:strRef>
          </c:cat>
          <c:val>
            <c:numRef>
              <c:f>Sheet1!$D$2:$D$4</c:f>
              <c:numCache>
                <c:formatCode>0%</c:formatCode>
                <c:ptCount val="3"/>
                <c:pt idx="0">
                  <c:v>0.071</c:v>
                </c:pt>
                <c:pt idx="1">
                  <c:v>0.273</c:v>
                </c:pt>
                <c:pt idx="2">
                  <c:v>0.221</c:v>
                </c:pt>
              </c:numCache>
            </c:numRef>
          </c:val>
        </c:ser>
        <c:ser>
          <c:idx val="3"/>
          <c:order val="3"/>
          <c:tx>
            <c:strRef>
              <c:f>Sheet1!$E$1</c:f>
              <c:strCache>
                <c:ptCount val="1"/>
                <c:pt idx="0">
                  <c:v>2014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Math</c:v>
                </c:pt>
                <c:pt idx="1">
                  <c:v>Reading</c:v>
                </c:pt>
                <c:pt idx="2">
                  <c:v>Writing</c:v>
                </c:pt>
              </c:strCache>
            </c:strRef>
          </c:cat>
          <c:val>
            <c:numRef>
              <c:f>Sheet1!$E$2:$E$4</c:f>
              <c:numCache>
                <c:formatCode>0%</c:formatCode>
                <c:ptCount val="3"/>
                <c:pt idx="0">
                  <c:v>0.112</c:v>
                </c:pt>
                <c:pt idx="1">
                  <c:v>0.292</c:v>
                </c:pt>
                <c:pt idx="2">
                  <c:v>0.238</c:v>
                </c:pt>
              </c:numCache>
            </c:numRef>
          </c:val>
        </c:ser>
        <c:ser>
          <c:idx val="4"/>
          <c:order val="4"/>
          <c:tx>
            <c:strRef>
              <c:f>Sheet1!$F$1</c:f>
              <c:strCache>
                <c:ptCount val="1"/>
                <c:pt idx="0">
                  <c:v>2015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Math</c:v>
                </c:pt>
                <c:pt idx="1">
                  <c:v>Reading</c:v>
                </c:pt>
                <c:pt idx="2">
                  <c:v>Writing</c:v>
                </c:pt>
              </c:strCache>
            </c:strRef>
          </c:cat>
          <c:val>
            <c:numRef>
              <c:f>Sheet1!$F$2:$F$4</c:f>
              <c:numCache>
                <c:formatCode>0%</c:formatCode>
                <c:ptCount val="3"/>
                <c:pt idx="0">
                  <c:v>0.16</c:v>
                </c:pt>
                <c:pt idx="1">
                  <c:v>0.37</c:v>
                </c:pt>
                <c:pt idx="2">
                  <c:v>0.3</c:v>
                </c:pt>
              </c:numCache>
            </c:numRef>
          </c:val>
        </c:ser>
        <c:dLbls>
          <c:showLegendKey val="0"/>
          <c:showVal val="0"/>
          <c:showCatName val="0"/>
          <c:showSerName val="0"/>
          <c:showPercent val="0"/>
          <c:showBubbleSize val="0"/>
        </c:dLbls>
        <c:gapWidth val="219"/>
        <c:overlap val="-27"/>
        <c:axId val="2072818920"/>
        <c:axId val="2072822360"/>
      </c:barChart>
      <c:catAx>
        <c:axId val="207281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2822360"/>
        <c:crosses val="autoZero"/>
        <c:auto val="1"/>
        <c:lblAlgn val="ctr"/>
        <c:lblOffset val="100"/>
        <c:noMultiLvlLbl val="0"/>
      </c:catAx>
      <c:valAx>
        <c:axId val="207282236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2818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0.41435</cdr:x>
      <cdr:y>0.55656</cdr:y>
    </cdr:from>
    <cdr:to>
      <cdr:x>0.83388</cdr:x>
      <cdr:y>0.92136</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10377" y="2874110"/>
          <a:ext cx="3554245" cy="188385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6564F3-D51F-F047-96EC-A36441CFBC34}" type="datetimeFigureOut">
              <a:rPr lang="en-US" smtClean="0"/>
              <a:t>6/18/17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A1A4E2-ED74-114B-9EF8-7FB93EA7F516}" type="slidenum">
              <a:rPr lang="en-US" smtClean="0"/>
              <a:t>‹#›</a:t>
            </a:fld>
            <a:endParaRPr lang="en-US"/>
          </a:p>
        </p:txBody>
      </p:sp>
    </p:spTree>
    <p:extLst>
      <p:ext uri="{BB962C8B-B14F-4D97-AF65-F5344CB8AC3E}">
        <p14:creationId xmlns:p14="http://schemas.microsoft.com/office/powerpoint/2010/main" val="282479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AFF3E5-EF2A-5F49-B40A-C06F4AD21A00}" type="datetimeFigureOut">
              <a:rPr lang="en-US" smtClean="0"/>
              <a:t>6/18/17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8081F5-BCAE-E14F-ADC9-39C1CECF30E6}" type="slidenum">
              <a:rPr lang="en-US" smtClean="0"/>
              <a:t>‹#›</a:t>
            </a:fld>
            <a:endParaRPr lang="en-US"/>
          </a:p>
        </p:txBody>
      </p:sp>
    </p:spTree>
    <p:extLst>
      <p:ext uri="{BB962C8B-B14F-4D97-AF65-F5344CB8AC3E}">
        <p14:creationId xmlns:p14="http://schemas.microsoft.com/office/powerpoint/2010/main" val="3317561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8081F5-BCAE-E14F-ADC9-39C1CECF30E6}" type="slidenum">
              <a:rPr lang="en-US" smtClean="0"/>
              <a:t>1</a:t>
            </a:fld>
            <a:endParaRPr lang="en-US"/>
          </a:p>
        </p:txBody>
      </p:sp>
    </p:spTree>
    <p:extLst>
      <p:ext uri="{BB962C8B-B14F-4D97-AF65-F5344CB8AC3E}">
        <p14:creationId xmlns:p14="http://schemas.microsoft.com/office/powerpoint/2010/main" val="111848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14</a:t>
            </a:fld>
            <a:endParaRPr lang="en-US"/>
          </a:p>
        </p:txBody>
      </p:sp>
    </p:spTree>
    <p:extLst>
      <p:ext uri="{BB962C8B-B14F-4D97-AF65-F5344CB8AC3E}">
        <p14:creationId xmlns:p14="http://schemas.microsoft.com/office/powerpoint/2010/main" val="97615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Dunbar has tracked all students at the University of Nebraska–Lincoln for more than 16 years and has examined enrollment patterns among about 150,000 students. He found that only about 10% of the students who pass college algebra ever go on to start Calculus I and virtually none ever go on to start Calculus III. He has also found that about 30% of the students from college algebra eventually start business calculus.</a:t>
            </a:r>
            <a:endParaRPr lang="en-US" dirty="0"/>
          </a:p>
        </p:txBody>
      </p:sp>
    </p:spTree>
    <p:extLst>
      <p:ext uri="{BB962C8B-B14F-4D97-AF65-F5344CB8AC3E}">
        <p14:creationId xmlns:p14="http://schemas.microsoft.com/office/powerpoint/2010/main" val="1229260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a:t>
            </a:r>
            <a:r>
              <a:rPr lang="en-US" baseline="0" dirty="0" smtClean="0"/>
              <a:t> pathways. Work at the state and institution level is ongoing to determine the pathways that make the most sense for their population.</a:t>
            </a:r>
          </a:p>
          <a:p>
            <a:r>
              <a:rPr lang="en-US" baseline="0" dirty="0" smtClean="0"/>
              <a:t>In a few slides, we will show how the pathways that are emerging in Texas are similar to, yet distinct from what may be emerging in other states. </a:t>
            </a:r>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16</a:t>
            </a:fld>
            <a:endParaRPr lang="en-US"/>
          </a:p>
        </p:txBody>
      </p:sp>
    </p:spTree>
    <p:extLst>
      <p:ext uri="{BB962C8B-B14F-4D97-AF65-F5344CB8AC3E}">
        <p14:creationId xmlns:p14="http://schemas.microsoft.com/office/powerpoint/2010/main" val="378189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17</a:t>
            </a:fld>
            <a:endParaRPr lang="en-US"/>
          </a:p>
        </p:txBody>
      </p:sp>
    </p:spTree>
    <p:extLst>
      <p:ext uri="{BB962C8B-B14F-4D97-AF65-F5344CB8AC3E}">
        <p14:creationId xmlns:p14="http://schemas.microsoft.com/office/powerpoint/2010/main" val="42275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1264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1264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1264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Fall 2016, 100% of Texas two-year colleges are offering 3 or more math pathways. One hundred percent of Texas four-year colleges are offering 2 or more pathways as part of the core curriculum, and 79% are offering 3 or more pathways.</a:t>
            </a:r>
          </a:p>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22</a:t>
            </a:fld>
            <a:endParaRPr lang="en-US"/>
          </a:p>
        </p:txBody>
      </p:sp>
    </p:spTree>
    <p:extLst>
      <p:ext uri="{BB962C8B-B14F-4D97-AF65-F5344CB8AC3E}">
        <p14:creationId xmlns:p14="http://schemas.microsoft.com/office/powerpoint/2010/main" val="110752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These figures are only for Community and Technical</a:t>
            </a:r>
            <a:r>
              <a:rPr lang="en-US" baseline="0" dirty="0" smtClean="0"/>
              <a:t> Colleges due to ease of tracking DE courses using ACGM. </a:t>
            </a:r>
          </a:p>
          <a:p>
            <a:endParaRPr lang="en-US" dirty="0" smtClean="0"/>
          </a:p>
          <a:p>
            <a:r>
              <a:rPr lang="en-US" b="1" baseline="0" dirty="0" smtClean="0"/>
              <a:t>Key points: </a:t>
            </a:r>
          </a:p>
          <a:p>
            <a:r>
              <a:rPr lang="en-US" baseline="0" dirty="0" smtClean="0"/>
              <a:t>Percentage of DE students enrolling in an accelerated option is increasing, but still fairly low considering diversity of options (NCBO, </a:t>
            </a:r>
            <a:r>
              <a:rPr lang="en-US" baseline="0" dirty="0" err="1" smtClean="0"/>
              <a:t>coreq</a:t>
            </a:r>
            <a:r>
              <a:rPr lang="en-US" baseline="0" dirty="0" smtClean="0"/>
              <a:t>, IRW)</a:t>
            </a:r>
          </a:p>
          <a:p>
            <a:endParaRPr lang="en-US" baseline="0" dirty="0" smtClean="0"/>
          </a:p>
        </p:txBody>
      </p:sp>
      <p:sp>
        <p:nvSpPr>
          <p:cNvPr id="4" name="Slide Number Placeholder 3"/>
          <p:cNvSpPr>
            <a:spLocks noGrp="1"/>
          </p:cNvSpPr>
          <p:nvPr>
            <p:ph type="sldNum" sz="quarter" idx="10"/>
          </p:nvPr>
        </p:nvSpPr>
        <p:spPr/>
        <p:txBody>
          <a:bodyPr/>
          <a:lstStyle/>
          <a:p>
            <a:fld id="{2B2C798A-60EA-4F3C-B644-E6CB0105F259}" type="slidenum">
              <a:rPr lang="en-US" smtClean="0"/>
              <a:t>25</a:t>
            </a:fld>
            <a:endParaRPr lang="en-US" dirty="0"/>
          </a:p>
        </p:txBody>
      </p:sp>
    </p:spTree>
    <p:extLst>
      <p:ext uri="{BB962C8B-B14F-4D97-AF65-F5344CB8AC3E}">
        <p14:creationId xmlns:p14="http://schemas.microsoft.com/office/powerpoint/2010/main" val="1358057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p>
          <a:p>
            <a:r>
              <a:rPr lang="en-US" dirty="0" smtClean="0"/>
              <a:t>- This</a:t>
            </a:r>
            <a:r>
              <a:rPr lang="en-US" baseline="0" dirty="0" smtClean="0"/>
              <a:t> slide is just referring to the students who enter underprepared; 16% of underprepared students complete first college-level math course in one year. The figure for those who enter directly into the college-level course is not represented here. </a:t>
            </a:r>
            <a:endParaRPr lang="en-US" dirty="0"/>
          </a:p>
        </p:txBody>
      </p:sp>
      <p:sp>
        <p:nvSpPr>
          <p:cNvPr id="4" name="Slide Number Placeholder 3"/>
          <p:cNvSpPr>
            <a:spLocks noGrp="1"/>
          </p:cNvSpPr>
          <p:nvPr>
            <p:ph type="sldNum" sz="quarter" idx="10"/>
          </p:nvPr>
        </p:nvSpPr>
        <p:spPr/>
        <p:txBody>
          <a:bodyPr/>
          <a:lstStyle/>
          <a:p>
            <a:fld id="{2B2C798A-60EA-4F3C-B644-E6CB0105F259}" type="slidenum">
              <a:rPr lang="en-US" smtClean="0"/>
              <a:t>26</a:t>
            </a:fld>
            <a:endParaRPr lang="en-US" dirty="0"/>
          </a:p>
        </p:txBody>
      </p:sp>
    </p:spTree>
    <p:extLst>
      <p:ext uri="{BB962C8B-B14F-4D97-AF65-F5344CB8AC3E}">
        <p14:creationId xmlns:p14="http://schemas.microsoft.com/office/powerpoint/2010/main" val="4054482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Key</a:t>
            </a:r>
            <a:r>
              <a:rPr lang="en-US" baseline="0" dirty="0" smtClean="0">
                <a:solidFill>
                  <a:srgbClr val="FF0000"/>
                </a:solidFill>
              </a:rPr>
              <a:t> points (1 min):</a:t>
            </a:r>
            <a:endParaRPr lang="en-US" dirty="0" smtClean="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US" baseline="0" dirty="0" smtClean="0">
              <a:solidFill>
                <a:srgbClr val="FF0000"/>
              </a:solidFill>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DC been</a:t>
            </a:r>
            <a:r>
              <a:rPr lang="en-US" baseline="0" dirty="0" smtClean="0"/>
              <a:t> </a:t>
            </a:r>
            <a:r>
              <a:rPr lang="en-US" baseline="0" dirty="0" err="1" smtClean="0"/>
              <a:t>woking</a:t>
            </a:r>
            <a:r>
              <a:rPr lang="en-US" baseline="0" dirty="0" smtClean="0"/>
              <a:t> on equity in </a:t>
            </a:r>
            <a:r>
              <a:rPr lang="en-US" baseline="0" dirty="0" err="1" smtClean="0"/>
              <a:t>ed</a:t>
            </a:r>
            <a:r>
              <a:rPr lang="en-US" baseline="0" dirty="0" smtClean="0"/>
              <a:t> for over 20 years</a:t>
            </a:r>
            <a:endParaRPr lang="en-US" dirty="0" smtClean="0"/>
          </a:p>
          <a:p>
            <a:pPr marL="171450" lvl="0" indent="-171450">
              <a:buFont typeface="Arial"/>
              <a:buChar char="•"/>
            </a:pPr>
            <a:endParaRPr lang="en-US" baseline="0" dirty="0" smtClean="0"/>
          </a:p>
          <a:p>
            <a:pPr marL="171450" lvl="0" indent="-171450">
              <a:buFont typeface="Arial"/>
              <a:buChar char="•"/>
            </a:pPr>
            <a:r>
              <a:rPr lang="en-US" baseline="0" dirty="0" smtClean="0"/>
              <a:t>FOCUS ON RELEVANCE - Dana Center goal is that all students will have the opportunity to take rigorous, challenging gateway math courses that are </a:t>
            </a:r>
            <a:r>
              <a:rPr lang="en-US" b="1" baseline="0" dirty="0" smtClean="0"/>
              <a:t>relevant</a:t>
            </a:r>
            <a:r>
              <a:rPr lang="en-US" baseline="0" dirty="0" smtClean="0"/>
              <a:t> to their educational and career goals and to their future lives.  Means multiple pathways to and through math department for </a:t>
            </a:r>
            <a:r>
              <a:rPr lang="en-US" i="1" baseline="0" dirty="0" smtClean="0"/>
              <a:t>all students (</a:t>
            </a:r>
            <a:r>
              <a:rPr lang="en-US" i="1" baseline="0" dirty="0" err="1" smtClean="0"/>
              <a:t>n</a:t>
            </a:r>
            <a:r>
              <a:rPr lang="en-US" i="0" baseline="0" dirty="0" err="1" smtClean="0"/>
              <a:t>not</a:t>
            </a:r>
            <a:r>
              <a:rPr lang="en-US" i="0" baseline="0" dirty="0" smtClean="0"/>
              <a:t> just math majors) </a:t>
            </a:r>
            <a:endParaRPr lang="en-US" i="1"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US" baseline="0" dirty="0" smtClean="0"/>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 “Mathematics is TOO important to be left to mathematicians”  - Derek Holton, 2006 </a:t>
            </a:r>
          </a:p>
          <a:p>
            <a:pPr marL="628650" lvl="1" indent="-171450">
              <a:buFont typeface="Arial"/>
              <a:buChar char="•"/>
            </a:pPr>
            <a:r>
              <a:rPr lang="en-US" baseline="0" dirty="0" smtClean="0"/>
              <a:t> “to exercise their responsibility of mathematics, mathematicians must not think </a:t>
            </a:r>
            <a:r>
              <a:rPr lang="en-US" baseline="0" dirty="0" err="1" smtClean="0"/>
              <a:t>primariliy</a:t>
            </a:r>
            <a:r>
              <a:rPr lang="en-US" baseline="0" dirty="0" smtClean="0"/>
              <a:t> about their own department but about the whole university” (p. 308)</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US" baseline="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3</a:t>
            </a:fld>
            <a:endParaRPr lang="en-US"/>
          </a:p>
        </p:txBody>
      </p:sp>
    </p:spTree>
    <p:extLst>
      <p:ext uri="{BB962C8B-B14F-4D97-AF65-F5344CB8AC3E}">
        <p14:creationId xmlns:p14="http://schemas.microsoft.com/office/powerpoint/2010/main" val="895988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a:t>
            </a:r>
          </a:p>
          <a:p>
            <a:r>
              <a:rPr lang="en-US" dirty="0" smtClean="0"/>
              <a:t>-</a:t>
            </a:r>
            <a:r>
              <a:rPr lang="en-US" baseline="0" dirty="0" smtClean="0"/>
              <a:t> Don’t let people get too excited about the 73% number. As the following slides will show, just ‘offering’ doesn’t mean that these supports are being broadly offered to students nor does it speak to their success. </a:t>
            </a:r>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27</a:t>
            </a:fld>
            <a:endParaRPr lang="en-US"/>
          </a:p>
        </p:txBody>
      </p:sp>
    </p:spTree>
    <p:extLst>
      <p:ext uri="{BB962C8B-B14F-4D97-AF65-F5344CB8AC3E}">
        <p14:creationId xmlns:p14="http://schemas.microsoft.com/office/powerpoint/2010/main" val="502963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found a 45% increase in fall-to-fall</a:t>
            </a:r>
            <a:r>
              <a:rPr lang="en-US" baseline="0" dirty="0" smtClean="0"/>
              <a:t> retention rate for students passing co-requisite </a:t>
            </a:r>
            <a:r>
              <a:rPr lang="mr-IN" baseline="0" dirty="0" smtClean="0"/>
              <a:t>–</a:t>
            </a:r>
            <a:r>
              <a:rPr lang="en-US" baseline="0" dirty="0" smtClean="0"/>
              <a:t> From 47-69%</a:t>
            </a:r>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28</a:t>
            </a:fld>
            <a:endParaRPr lang="en-US" dirty="0"/>
          </a:p>
        </p:txBody>
      </p:sp>
    </p:spTree>
    <p:extLst>
      <p:ext uri="{BB962C8B-B14F-4D97-AF65-F5344CB8AC3E}">
        <p14:creationId xmlns:p14="http://schemas.microsoft.com/office/powerpoint/2010/main" val="188252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Key</a:t>
            </a:r>
            <a:r>
              <a:rPr lang="en-US" baseline="0" dirty="0" smtClean="0"/>
              <a:t> points:</a:t>
            </a:r>
          </a:p>
          <a:p>
            <a:pPr marL="171450" indent="-171450">
              <a:buFont typeface="Arial"/>
              <a:buChar char="•"/>
            </a:pPr>
            <a:r>
              <a:rPr lang="en-US" baseline="0" dirty="0" smtClean="0"/>
              <a:t>If possible, navigate to site and point out features. If not possible, use the screen shots on the following pages to orient people to the site.</a:t>
            </a:r>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31</a:t>
            </a:fld>
            <a:endParaRPr lang="en-US" dirty="0"/>
          </a:p>
        </p:txBody>
      </p:sp>
    </p:spTree>
    <p:extLst>
      <p:ext uri="{BB962C8B-B14F-4D97-AF65-F5344CB8AC3E}">
        <p14:creationId xmlns:p14="http://schemas.microsoft.com/office/powerpoint/2010/main" val="3452544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32</a:t>
            </a:fld>
            <a:endParaRPr lang="en-US" dirty="0"/>
          </a:p>
        </p:txBody>
      </p:sp>
    </p:spTree>
    <p:extLst>
      <p:ext uri="{BB962C8B-B14F-4D97-AF65-F5344CB8AC3E}">
        <p14:creationId xmlns:p14="http://schemas.microsoft.com/office/powerpoint/2010/main" val="2177006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a:t>
            </a:r>
          </a:p>
          <a:p>
            <a:endParaRPr lang="en-US" dirty="0" smtClean="0"/>
          </a:p>
          <a:p>
            <a:r>
              <a:rPr lang="en-US" dirty="0" smtClean="0"/>
              <a:t>Key points:</a:t>
            </a:r>
          </a:p>
          <a:p>
            <a:pPr marL="171450" indent="-171450">
              <a:buFont typeface="Arial"/>
              <a:buChar char="•"/>
            </a:pPr>
            <a:r>
              <a:rPr lang="en-US" dirty="0" smtClean="0"/>
              <a:t>Director Uri </a:t>
            </a:r>
            <a:r>
              <a:rPr lang="en-US" dirty="0" err="1" smtClean="0"/>
              <a:t>Treisman</a:t>
            </a:r>
            <a:r>
              <a:rPr lang="en-US" dirty="0" smtClean="0"/>
              <a:t> </a:t>
            </a:r>
          </a:p>
          <a:p>
            <a:pPr marL="171450" indent="-171450">
              <a:buFont typeface="Arial"/>
              <a:buChar char="•"/>
            </a:pPr>
            <a:r>
              <a:rPr lang="en-US" dirty="0" smtClean="0"/>
              <a:t>Organized</a:t>
            </a:r>
            <a:r>
              <a:rPr lang="en-US" baseline="0" dirty="0" smtClean="0"/>
              <a:t> research center at the University of Texas at Austin</a:t>
            </a:r>
            <a:endParaRPr lang="en-US" dirty="0" smtClean="0"/>
          </a:p>
          <a:p>
            <a:pPr marL="171450" indent="-171450">
              <a:buFont typeface="Arial"/>
              <a:buChar char="•"/>
            </a:pPr>
            <a:r>
              <a:rPr lang="en-US" dirty="0" smtClean="0"/>
              <a:t>Work across K-12 and higher </a:t>
            </a:r>
            <a:r>
              <a:rPr lang="en-US" dirty="0" err="1" smtClean="0"/>
              <a:t>ed</a:t>
            </a:r>
            <a:r>
              <a:rPr lang="en-US" dirty="0" smtClean="0"/>
              <a:t> </a:t>
            </a:r>
          </a:p>
          <a:p>
            <a:pPr marL="171450" indent="-171450">
              <a:buFont typeface="Arial"/>
              <a:buChar char="•"/>
            </a:pPr>
            <a:r>
              <a:rPr lang="en-US" dirty="0" smtClean="0"/>
              <a:t>Help</a:t>
            </a:r>
            <a:r>
              <a:rPr lang="en-US" baseline="0" dirty="0" smtClean="0"/>
              <a:t> practitioners put learning from research into 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33</a:t>
            </a:fld>
            <a:endParaRPr lang="en-US"/>
          </a:p>
        </p:txBody>
      </p:sp>
    </p:spTree>
    <p:extLst>
      <p:ext uri="{BB962C8B-B14F-4D97-AF65-F5344CB8AC3E}">
        <p14:creationId xmlns:p14="http://schemas.microsoft.com/office/powerpoint/2010/main" val="422871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Key</a:t>
            </a:r>
            <a:r>
              <a:rPr lang="en-US" baseline="0" dirty="0" smtClean="0">
                <a:solidFill>
                  <a:srgbClr val="FF0000"/>
                </a:solidFill>
              </a:rPr>
              <a:t> points (2 min):</a:t>
            </a:r>
            <a:endParaRPr lang="en-US" dirty="0" smtClean="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solidFill>
                  <a:srgbClr val="FF0000"/>
                </a:solidFill>
              </a:rPr>
              <a:t>The Dana Center has created a model based on four broad principles.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smtClean="0">
                <a:solidFill>
                  <a:srgbClr val="FF0000"/>
                </a:solidFill>
              </a:rPr>
              <a:t>Coherence without Uniformity: </a:t>
            </a:r>
            <a:r>
              <a:rPr lang="en-US" baseline="0" dirty="0" smtClean="0">
                <a:solidFill>
                  <a:srgbClr val="FF0000"/>
                </a:solidFill>
              </a:rPr>
              <a:t>Institutions/local leaders decide how to implement the principles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solidFill>
                  <a:srgbClr val="FF0000"/>
                </a:solidFill>
              </a:rPr>
              <a:t>First two principles related to structural changes.</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solidFill>
                  <a:srgbClr val="FF0000"/>
                </a:solidFill>
              </a:rPr>
              <a:t>Regardless of readiness and Aligned to POS </a:t>
            </a:r>
            <a:r>
              <a:rPr lang="mr-IN" baseline="0" dirty="0" smtClean="0">
                <a:solidFill>
                  <a:srgbClr val="FF0000"/>
                </a:solidFill>
              </a:rPr>
              <a:t>–</a:t>
            </a:r>
            <a:r>
              <a:rPr lang="en-US" baseline="0" dirty="0" smtClean="0">
                <a:solidFill>
                  <a:srgbClr val="FF0000"/>
                </a:solidFill>
              </a:rPr>
              <a:t> means that students placed into </a:t>
            </a:r>
            <a:r>
              <a:rPr lang="en-US" baseline="0" dirty="0" err="1" smtClean="0">
                <a:solidFill>
                  <a:srgbClr val="FF0000"/>
                </a:solidFill>
              </a:rPr>
              <a:t>dev</a:t>
            </a:r>
            <a:r>
              <a:rPr lang="en-US" baseline="0" dirty="0" smtClean="0">
                <a:solidFill>
                  <a:srgbClr val="FF0000"/>
                </a:solidFill>
              </a:rPr>
              <a:t> </a:t>
            </a:r>
            <a:r>
              <a:rPr lang="en-US" baseline="0" dirty="0" err="1" smtClean="0">
                <a:solidFill>
                  <a:srgbClr val="FF0000"/>
                </a:solidFill>
              </a:rPr>
              <a:t>ed</a:t>
            </a:r>
            <a:r>
              <a:rPr lang="en-US" baseline="0" dirty="0" smtClean="0">
                <a:solidFill>
                  <a:srgbClr val="FF0000"/>
                </a:solidFill>
              </a:rPr>
              <a:t> will experience remedial content most relevant to the college-level course </a:t>
            </a:r>
            <a:r>
              <a:rPr lang="mr-IN" baseline="0" dirty="0" smtClean="0">
                <a:solidFill>
                  <a:srgbClr val="FF0000"/>
                </a:solidFill>
              </a:rPr>
              <a:t>–</a:t>
            </a:r>
            <a:r>
              <a:rPr lang="en-US" baseline="0" dirty="0" smtClean="0">
                <a:solidFill>
                  <a:srgbClr val="FF0000"/>
                </a:solidFill>
              </a:rPr>
              <a:t> placement test are largely algebra based, and ASSUME k12 students don’t have exposure to statistics or </a:t>
            </a:r>
            <a:r>
              <a:rPr lang="en-US" baseline="0" dirty="0" err="1" smtClean="0">
                <a:solidFill>
                  <a:srgbClr val="FF0000"/>
                </a:solidFill>
              </a:rPr>
              <a:t>modelling</a:t>
            </a:r>
            <a:r>
              <a:rPr lang="en-US" baseline="0" dirty="0" smtClean="0">
                <a:solidFill>
                  <a:srgbClr val="FF0000"/>
                </a:solidFill>
              </a:rPr>
              <a:t> </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solidFill>
                  <a:srgbClr val="FF0000"/>
                </a:solidFill>
              </a:rPr>
              <a:t>Co </a:t>
            </a:r>
            <a:r>
              <a:rPr lang="mr-IN" baseline="0" dirty="0" smtClean="0">
                <a:solidFill>
                  <a:srgbClr val="FF0000"/>
                </a:solidFill>
              </a:rPr>
              <a:t>–</a:t>
            </a:r>
            <a:r>
              <a:rPr lang="en-US" baseline="0" dirty="0" smtClean="0">
                <a:solidFill>
                  <a:srgbClr val="FF0000"/>
                </a:solidFill>
              </a:rPr>
              <a:t>requisite emerging as the most promising way of doing this </a:t>
            </a:r>
            <a:r>
              <a:rPr lang="mr-IN" baseline="0" dirty="0" smtClean="0">
                <a:solidFill>
                  <a:srgbClr val="FF0000"/>
                </a:solidFill>
              </a:rPr>
              <a:t>–</a:t>
            </a:r>
            <a:r>
              <a:rPr lang="en-US" baseline="0" dirty="0" smtClean="0">
                <a:solidFill>
                  <a:srgbClr val="FF0000"/>
                </a:solidFill>
              </a:rPr>
              <a:t> CCRC </a:t>
            </a:r>
            <a:r>
              <a:rPr lang="mr-IN" baseline="0" dirty="0" smtClean="0">
                <a:solidFill>
                  <a:srgbClr val="FF0000"/>
                </a:solidFill>
              </a:rPr>
              <a:t>–</a:t>
            </a:r>
            <a:r>
              <a:rPr lang="en-US" baseline="0" dirty="0" smtClean="0">
                <a:solidFill>
                  <a:srgbClr val="FF0000"/>
                </a:solidFill>
              </a:rPr>
              <a:t> momentum research.</a:t>
            </a:r>
          </a:p>
          <a:p>
            <a:pPr marL="0" marR="0" lvl="0" indent="0" algn="l" defTabSz="914400" rtl="0" eaLnBrk="0" fontAlgn="base" latinLnBrk="0" hangingPunct="0">
              <a:lnSpc>
                <a:spcPct val="100000"/>
              </a:lnSpc>
              <a:spcBef>
                <a:spcPct val="30000"/>
              </a:spcBef>
              <a:spcAft>
                <a:spcPct val="0"/>
              </a:spcAft>
              <a:buClrTx/>
              <a:buSzTx/>
              <a:buFont typeface="Arial"/>
              <a:buNone/>
              <a:tabLst/>
              <a:defRPr/>
            </a:pPr>
            <a:endParaRPr lang="en-US" baseline="0" dirty="0" smtClean="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baseline="0" dirty="0" smtClean="0">
                <a:solidFill>
                  <a:srgbClr val="FF0000"/>
                </a:solidFill>
              </a:rPr>
              <a:t>Information for Principle 1 (from the resource site):</a:t>
            </a:r>
          </a:p>
          <a:p>
            <a:pPr marL="171450" indent="-171450">
              <a:buFont typeface="Arial"/>
              <a:buChar char="•"/>
            </a:pPr>
            <a:r>
              <a:rPr lang="en-US" dirty="0" smtClean="0"/>
              <a:t>States and institutions identify a small number of math pathways to fit the needs of students in various programs. At the state level, the gateway course in each pathway is defined by learning outcomes created by faculty leaders informed by research, recommendations from professional associations and other leaders and practices in other states.</a:t>
            </a:r>
          </a:p>
          <a:p>
            <a:pPr marL="171450" indent="-171450">
              <a:buFont typeface="Arial"/>
              <a:buChar char="•"/>
            </a:pPr>
            <a:r>
              <a:rPr lang="en-US" dirty="0" smtClean="0"/>
              <a:t>Institutions make unambiguous recommendations for the preferred or default mathematics pathway for categories of programs of study or meta-majors. For example, Quantitative Reasoning might be the default pathway for all liberal arts majors.</a:t>
            </a:r>
          </a:p>
          <a:p>
            <a:pPr marL="171450" indent="-171450">
              <a:buFont typeface="Arial"/>
              <a:buChar char="•"/>
            </a:pPr>
            <a:r>
              <a:rPr lang="en-US" dirty="0" smtClean="0"/>
              <a:t>The process of selecting the appropriate mathematics pathway is supported by an advising experience that helps students make informed decisions about their career and life goals.</a:t>
            </a:r>
          </a:p>
          <a:p>
            <a:pPr marL="171450" indent="-171450">
              <a:buFont typeface="Arial"/>
              <a:buChar char="•"/>
            </a:pPr>
            <a:r>
              <a:rPr lang="en-US" dirty="0" smtClean="0"/>
              <a:t>Supports for students who are not college ready are aligned with the gateway math course.</a:t>
            </a:r>
          </a:p>
          <a:p>
            <a:pPr marL="171450" indent="-171450">
              <a:buFont typeface="Arial"/>
              <a:buChar char="•"/>
            </a:pPr>
            <a:r>
              <a:rPr lang="en-US" dirty="0" smtClean="0"/>
              <a:t>Faculty and administrators engage in cross-institutional efforts with transfer partners to establish consistent and predictable math requirements.</a:t>
            </a:r>
          </a:p>
          <a:p>
            <a:pPr marL="0" indent="0">
              <a:buFont typeface="Arial"/>
              <a:buNone/>
            </a:pPr>
            <a:endParaRPr lang="en-US" dirty="0" smtClean="0"/>
          </a:p>
          <a:p>
            <a:pPr marL="0" indent="0">
              <a:buFont typeface="Arial"/>
              <a:buNone/>
            </a:pPr>
            <a:r>
              <a:rPr lang="en-US" dirty="0" smtClean="0"/>
              <a:t>Information</a:t>
            </a:r>
            <a:r>
              <a:rPr lang="en-US" baseline="0" dirty="0" smtClean="0"/>
              <a:t> for Principle 2 (from resource site):</a:t>
            </a:r>
          </a:p>
          <a:p>
            <a:pPr marL="171450" indent="-171450">
              <a:buFont typeface="Arial"/>
              <a:buChar char="•"/>
            </a:pPr>
            <a:r>
              <a:rPr lang="en-US" dirty="0" smtClean="0"/>
              <a:t>All students, regardless of college readiness, are required to take math within their first two semesters.</a:t>
            </a:r>
          </a:p>
          <a:p>
            <a:pPr marL="171450" indent="-171450">
              <a:buFont typeface="Arial"/>
              <a:buChar char="•"/>
            </a:pPr>
            <a:r>
              <a:rPr lang="en-US" dirty="0" smtClean="0"/>
              <a:t>All mathematics pathways that span more than one term use strategies to minimize attrition between terms.</a:t>
            </a:r>
          </a:p>
          <a:p>
            <a:pPr marL="171450" indent="-171450">
              <a:buFont typeface="Arial"/>
              <a:buChar char="•"/>
            </a:pPr>
            <a:r>
              <a:rPr lang="en-US" dirty="0" smtClean="0"/>
              <a:t>Most students who are not college ready enter directly into college-level courses with adequate supports. Institutions use data to identify students who need additional support, such as a yearlong pathway.</a:t>
            </a:r>
          </a:p>
          <a:p>
            <a:pPr marL="0" indent="0">
              <a:buFont typeface="Arial"/>
              <a:buNone/>
            </a:pPr>
            <a:endParaRPr lang="en-US" dirty="0" smtClean="0"/>
          </a:p>
          <a:p>
            <a:pPr marL="0" marR="0" lvl="0" indent="0" algn="l" defTabSz="914400" rtl="0" eaLnBrk="0" fontAlgn="base" latinLnBrk="0" hangingPunct="0">
              <a:lnSpc>
                <a:spcPct val="100000"/>
              </a:lnSpc>
              <a:spcBef>
                <a:spcPct val="30000"/>
              </a:spcBef>
              <a:spcAft>
                <a:spcPct val="0"/>
              </a:spcAft>
              <a:buClrTx/>
              <a:buSzTx/>
              <a:buFont typeface="Arial"/>
              <a:buNone/>
              <a:tabLst/>
              <a:defRPr/>
            </a:pP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4BA6EF8D-A8CC-954D-8913-052A910947FF}" type="slidenum">
              <a:rPr lang="en-US" smtClean="0"/>
              <a:pPr/>
              <a:t>4</a:t>
            </a:fld>
            <a:endParaRPr lang="en-US" dirty="0"/>
          </a:p>
        </p:txBody>
      </p:sp>
    </p:spTree>
    <p:extLst>
      <p:ext uri="{BB962C8B-B14F-4D97-AF65-F5344CB8AC3E}">
        <p14:creationId xmlns:p14="http://schemas.microsoft.com/office/powerpoint/2010/main" val="91052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 (2 min):</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Principles 3 and 4 address the quality of the learning experience. – using research about how students learn and experience our institutions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dirty="0" smtClean="0"/>
          </a:p>
          <a:p>
            <a:pPr marL="171450" indent="-171450">
              <a:buFont typeface="Arial" charset="0"/>
              <a:buChar char="•"/>
            </a:pPr>
            <a:r>
              <a:rPr lang="en-US" dirty="0" smtClean="0"/>
              <a:t>Principle 3 is about both how</a:t>
            </a:r>
            <a:r>
              <a:rPr lang="en-US" baseline="0" dirty="0" smtClean="0"/>
              <a:t> students are supported within a classroom and how well the strategies within the classroom align with student supports across the institution. </a:t>
            </a:r>
            <a:r>
              <a:rPr lang="en-US" baseline="0" dirty="0" smtClean="0">
                <a:sym typeface="Wingdings"/>
              </a:rPr>
              <a:t>We want to create coherence in how we support students as learners. </a:t>
            </a:r>
            <a:r>
              <a:rPr lang="en-US" dirty="0" smtClean="0"/>
              <a:t>This</a:t>
            </a:r>
            <a:r>
              <a:rPr lang="en-US" baseline="0" dirty="0" smtClean="0"/>
              <a:t> work is on-going. Always working to improve.</a:t>
            </a:r>
          </a:p>
          <a:p>
            <a:pPr marL="171450" indent="-171450">
              <a:buFont typeface="Arial" charset="0"/>
              <a:buChar char="•"/>
            </a:pPr>
            <a:endParaRPr lang="en-US" baseline="0" dirty="0" smtClean="0"/>
          </a:p>
          <a:p>
            <a:pPr marL="171450" indent="-171450">
              <a:buFont typeface="Arial" charset="0"/>
              <a:buChar char="•"/>
            </a:pPr>
            <a:r>
              <a:rPr lang="en-US" baseline="0" dirty="0" smtClean="0"/>
              <a:t>Principle 4 </a:t>
            </a:r>
            <a:r>
              <a:rPr lang="mr-IN" baseline="0" dirty="0" smtClean="0"/>
              <a:t>–</a:t>
            </a:r>
            <a:r>
              <a:rPr lang="en-US" baseline="0" dirty="0" smtClean="0"/>
              <a:t> students are not empty vessels of to be filled with knowledge </a:t>
            </a:r>
            <a:r>
              <a:rPr lang="mr-IN" baseline="0" dirty="0" smtClean="0"/>
              <a:t>–</a:t>
            </a:r>
            <a:r>
              <a:rPr lang="en-US" baseline="0" dirty="0" smtClean="0"/>
              <a:t> they co-create meaning </a:t>
            </a:r>
            <a:r>
              <a:rPr lang="en-US" baseline="0" dirty="0" err="1" smtClean="0"/>
              <a:t>thorugh</a:t>
            </a:r>
            <a:r>
              <a:rPr lang="en-US" baseline="0" dirty="0" smtClean="0"/>
              <a:t> productive struggle, questions, applications </a:t>
            </a:r>
            <a:r>
              <a:rPr lang="mr-IN" baseline="0" dirty="0" smtClean="0"/>
              <a:t>–</a:t>
            </a:r>
            <a:r>
              <a:rPr lang="en-US" baseline="0" dirty="0" smtClean="0"/>
              <a:t> non-cognitive factors (grit, growth mindset, purpose, belonging, self-efficacy) all affect college outcomes - </a:t>
            </a:r>
          </a:p>
          <a:p>
            <a:pPr marL="171450" indent="-171450">
              <a:buFont typeface="Arial" charset="0"/>
              <a:buChar char="•"/>
            </a:pPr>
            <a:endParaRPr lang="en-US" baseline="0" dirty="0" smtClean="0"/>
          </a:p>
          <a:p>
            <a:pPr marL="0" indent="0">
              <a:buFont typeface="Arial" charset="0"/>
              <a:buNone/>
            </a:pPr>
            <a:endParaRPr lang="en-US" baseline="0" dirty="0" smtClean="0"/>
          </a:p>
          <a:p>
            <a:pPr marL="0" indent="0">
              <a:buFont typeface="Arial" charset="0"/>
              <a:buNone/>
            </a:pPr>
            <a:r>
              <a:rPr lang="en-US" baseline="0" dirty="0" smtClean="0"/>
              <a:t>Information for Principle 3:</a:t>
            </a:r>
          </a:p>
          <a:p>
            <a:pPr marL="171450" indent="-171450">
              <a:buFont typeface="Arial"/>
              <a:buChar char="•"/>
            </a:pPr>
            <a:r>
              <a:rPr lang="en-US" dirty="0" smtClean="0"/>
              <a:t>Activities, materials, and pedagogy that help students develop the skills, attitudes, and beliefs necessary to be successful, independent learners enhance mathematics instruction in all courses, especially entry-level courses.</a:t>
            </a:r>
          </a:p>
          <a:p>
            <a:pPr marL="171450" indent="-171450">
              <a:buFont typeface="Arial"/>
              <a:buChar char="•"/>
            </a:pPr>
            <a:r>
              <a:rPr lang="en-US" dirty="0" smtClean="0"/>
              <a:t>These strategies build upon and align with other institutional student support programs so that students receive consistent and coherent supports across their entire college experience.</a:t>
            </a:r>
          </a:p>
          <a:p>
            <a:pPr marL="171450" indent="-171450">
              <a:buFont typeface="Arial"/>
              <a:buChar char="•"/>
            </a:pPr>
            <a:r>
              <a:rPr lang="en-US" dirty="0" smtClean="0"/>
              <a:t>Faculty and student support staff have joint “ownership” of the student success agenda. Institutional structures and processes encourage and enhance collaboration.</a:t>
            </a:r>
          </a:p>
          <a:p>
            <a:pPr marL="0" indent="0">
              <a:buFont typeface="Arial" charset="0"/>
              <a:buNone/>
            </a:pPr>
            <a:endParaRPr lang="en-US" baseline="0" dirty="0" smtClean="0"/>
          </a:p>
          <a:p>
            <a:pPr marL="0" indent="0">
              <a:buFont typeface="Arial" charset="0"/>
              <a:buNone/>
            </a:pPr>
            <a:endParaRPr lang="en-US" baseline="0" dirty="0" smtClean="0"/>
          </a:p>
          <a:p>
            <a:pPr marL="0" indent="0">
              <a:buFont typeface="Arial" charset="0"/>
              <a:buNone/>
            </a:pPr>
            <a:r>
              <a:rPr lang="en-US" baseline="0" dirty="0" smtClean="0"/>
              <a:t>Information for Principle 4 (from the resource site):</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4BA6EF8D-A8CC-954D-8913-052A910947FF}" type="slidenum">
              <a:rPr lang="en-US" smtClean="0"/>
              <a:pPr/>
              <a:t>5</a:t>
            </a:fld>
            <a:endParaRPr lang="en-US" dirty="0"/>
          </a:p>
        </p:txBody>
      </p:sp>
    </p:spTree>
    <p:extLst>
      <p:ext uri="{BB962C8B-B14F-4D97-AF65-F5344CB8AC3E}">
        <p14:creationId xmlns:p14="http://schemas.microsoft.com/office/powerpoint/2010/main" val="122457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Key points:</a:t>
            </a:r>
          </a:p>
          <a:p>
            <a:pPr marL="171450" indent="-171450">
              <a:buFont typeface="Arial" charset="0"/>
              <a:buChar char="•"/>
            </a:pPr>
            <a:r>
              <a:rPr lang="en-US" baseline="0" dirty="0" smtClean="0"/>
              <a:t>Need to establish common terminology.</a:t>
            </a:r>
          </a:p>
          <a:p>
            <a:pPr marL="171450" indent="-171450">
              <a:buFont typeface="Arial" charset="0"/>
              <a:buChar char="•"/>
            </a:pPr>
            <a:endParaRPr lang="en-US" baseline="0" dirty="0" smtClean="0"/>
          </a:p>
          <a:p>
            <a:pPr marL="171450" indent="-171450">
              <a:buFont typeface="Arial" charset="0"/>
              <a:buChar char="•"/>
            </a:pPr>
            <a:r>
              <a:rPr lang="en-US" baseline="0" dirty="0" smtClean="0">
                <a:sym typeface="Wingdings"/>
              </a:rPr>
              <a:t>Even if students only take one course, there is is still a pathway that considers how and from where the student enters the pathway and where the pathway leads in the future.</a:t>
            </a:r>
            <a:endParaRPr lang="en-US" baseline="0" dirty="0" smtClean="0"/>
          </a:p>
          <a:p>
            <a:pPr marL="171450" indent="-171450">
              <a:buFont typeface="Arial"/>
              <a:buChar char="•"/>
            </a:pPr>
            <a:endParaRPr lang="en-US" dirty="0" smtClean="0">
              <a:solidFill>
                <a:schemeClr val="tx1"/>
              </a:solidFill>
            </a:endParaRPr>
          </a:p>
          <a:p>
            <a:pPr marL="171450" indent="-171450">
              <a:buFont typeface="Arial"/>
              <a:buChar char="•"/>
            </a:pPr>
            <a:r>
              <a:rPr lang="en-US" dirty="0" smtClean="0">
                <a:solidFill>
                  <a:schemeClr val="tx1"/>
                </a:solidFill>
              </a:rPr>
              <a:t>Integrates</a:t>
            </a:r>
            <a:r>
              <a:rPr lang="en-US" baseline="0" dirty="0" smtClean="0">
                <a:solidFill>
                  <a:schemeClr val="tx1"/>
                </a:solidFill>
              </a:rPr>
              <a:t> with guided pathways – about whole student experience – </a:t>
            </a:r>
          </a:p>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6</a:t>
            </a:fld>
            <a:endParaRPr lang="en-US"/>
          </a:p>
        </p:txBody>
      </p:sp>
    </p:spTree>
    <p:extLst>
      <p:ext uri="{BB962C8B-B14F-4D97-AF65-F5344CB8AC3E}">
        <p14:creationId xmlns:p14="http://schemas.microsoft.com/office/powerpoint/2010/main" val="69366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“[Traditional] placement efforts have focused primarily on accurate placement in mathematics and not in statistics because students entering college rarely had any background in that subject; this is no longer the case”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p>
        </p:txBody>
      </p:sp>
      <p:sp>
        <p:nvSpPr>
          <p:cNvPr id="4" name="Slide Number Placeholder 3"/>
          <p:cNvSpPr>
            <a:spLocks noGrp="1"/>
          </p:cNvSpPr>
          <p:nvPr>
            <p:ph type="sldNum" sz="quarter" idx="10"/>
          </p:nvPr>
        </p:nvSpPr>
        <p:spPr/>
        <p:txBody>
          <a:bodyPr/>
          <a:lstStyle/>
          <a:p>
            <a:fld id="{4BA6EF8D-A8CC-954D-8913-052A910947FF}" type="slidenum">
              <a:rPr lang="en-US" smtClean="0"/>
              <a:pPr/>
              <a:t>7</a:t>
            </a:fld>
            <a:endParaRPr lang="en-US"/>
          </a:p>
        </p:txBody>
      </p:sp>
    </p:spTree>
    <p:extLst>
      <p:ext uri="{BB962C8B-B14F-4D97-AF65-F5344CB8AC3E}">
        <p14:creationId xmlns:p14="http://schemas.microsoft.com/office/powerpoint/2010/main" val="25429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Key points:</a:t>
            </a:r>
          </a:p>
          <a:p>
            <a:r>
              <a:rPr lang="en-US" baseline="0" dirty="0" smtClean="0"/>
              <a:t>- Recap the four principles and highlight any notes that did not get presented during the introduction of </a:t>
            </a:r>
          </a:p>
        </p:txBody>
      </p:sp>
      <p:sp>
        <p:nvSpPr>
          <p:cNvPr id="4" name="Slide Number Placeholder 3"/>
          <p:cNvSpPr>
            <a:spLocks noGrp="1"/>
          </p:cNvSpPr>
          <p:nvPr>
            <p:ph type="sldNum" sz="quarter" idx="10"/>
          </p:nvPr>
        </p:nvSpPr>
        <p:spPr/>
        <p:txBody>
          <a:bodyPr/>
          <a:lstStyle/>
          <a:p>
            <a:fld id="{4BA6EF8D-A8CC-954D-8913-052A910947FF}" type="slidenum">
              <a:rPr lang="en-US" smtClean="0"/>
              <a:pPr/>
              <a:t>10</a:t>
            </a:fld>
            <a:endParaRPr lang="en-US" dirty="0"/>
          </a:p>
        </p:txBody>
      </p:sp>
    </p:spTree>
    <p:extLst>
      <p:ext uri="{BB962C8B-B14F-4D97-AF65-F5344CB8AC3E}">
        <p14:creationId xmlns:p14="http://schemas.microsoft.com/office/powerpoint/2010/main" val="17774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Bailey</a:t>
            </a:r>
            <a:r>
              <a:rPr lang="en-US" baseline="0" dirty="0" smtClean="0"/>
              <a:t> </a:t>
            </a:r>
            <a:r>
              <a:rPr lang="en-US" baseline="0" dirty="0" err="1" smtClean="0"/>
              <a:t>jeong</a:t>
            </a:r>
            <a:r>
              <a:rPr lang="en-US" baseline="0" dirty="0" smtClean="0"/>
              <a:t> </a:t>
            </a:r>
            <a:r>
              <a:rPr lang="en-US" baseline="0" dirty="0" err="1" smtClean="0"/>
              <a:t>cho</a:t>
            </a:r>
            <a:r>
              <a:rPr lang="en-US" baseline="0" dirty="0" smtClean="0"/>
              <a:t> </a:t>
            </a:r>
            <a:r>
              <a:rPr lang="mr-IN" baseline="0" dirty="0" smtClean="0"/>
              <a:t>–</a:t>
            </a:r>
            <a:r>
              <a:rPr lang="en-US" baseline="0" dirty="0" smtClean="0"/>
              <a:t> ATD colleges </a:t>
            </a:r>
            <a:r>
              <a:rPr lang="mr-IN" baseline="0" dirty="0" smtClean="0"/>
              <a:t>–</a:t>
            </a:r>
            <a:r>
              <a:rPr lang="en-US" baseline="0" dirty="0" smtClean="0"/>
              <a:t> national data </a:t>
            </a:r>
            <a:r>
              <a:rPr lang="mr-IN" baseline="0" dirty="0" smtClean="0"/>
              <a:t>–</a:t>
            </a:r>
            <a:r>
              <a:rPr lang="en-US" baseline="0" dirty="0" smtClean="0"/>
              <a:t> understand student patters through dev </a:t>
            </a:r>
            <a:r>
              <a:rPr lang="en-US" baseline="0" dirty="0" err="1" smtClean="0"/>
              <a:t>ed</a:t>
            </a:r>
            <a:r>
              <a:rPr lang="en-US" baseline="0" dirty="0" smtClean="0"/>
              <a:t> </a:t>
            </a:r>
            <a:r>
              <a:rPr lang="mr-IN" baseline="0" dirty="0" smtClean="0"/>
              <a:t>–</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r>
              <a:rPr lang="en-US" dirty="0" smtClean="0"/>
              <a:t>- Students are more likely to not enroll in next</a:t>
            </a:r>
            <a:r>
              <a:rPr lang="en-US" baseline="0" dirty="0" smtClean="0"/>
              <a:t> course, than to fail any individual course (bailey </a:t>
            </a:r>
            <a:r>
              <a:rPr lang="en-US" baseline="0" dirty="0" err="1" smtClean="0"/>
              <a:t>jong</a:t>
            </a:r>
            <a:r>
              <a:rPr lang="en-US" baseline="0" dirty="0" smtClean="0"/>
              <a:t> </a:t>
            </a:r>
            <a:r>
              <a:rPr lang="en-US" baseline="0" dirty="0" err="1" smtClean="0"/>
              <a:t>cho</a:t>
            </a:r>
            <a:r>
              <a:rPr lang="en-US" baseline="0" dirty="0" smtClean="0"/>
              <a:t>) and</a:t>
            </a:r>
          </a:p>
          <a:p>
            <a:endParaRPr lang="en-US" baseline="0" dirty="0" smtClean="0"/>
          </a:p>
          <a:p>
            <a:r>
              <a:rPr lang="en-US" baseline="0" dirty="0" smtClean="0"/>
              <a:t>- BACK to BACK  Texas NMP data (college-level completion more than doubles when institutions promote </a:t>
            </a:r>
            <a:r>
              <a:rPr lang="en-US" baseline="0" dirty="0" err="1" smtClean="0"/>
              <a:t>successvie</a:t>
            </a:r>
            <a:r>
              <a:rPr lang="en-US" baseline="0" dirty="0" smtClean="0"/>
              <a:t> semester enrollment) </a:t>
            </a:r>
            <a:endParaRPr lang="en-US" dirty="0" smtClean="0"/>
          </a:p>
          <a:p>
            <a:endParaRPr lang="en-US" dirty="0" smtClean="0"/>
          </a:p>
          <a:p>
            <a:pPr marL="171450" indent="-171450">
              <a:buFontTx/>
              <a:buChar char="-"/>
            </a:pPr>
            <a:r>
              <a:rPr lang="en-US" dirty="0" smtClean="0"/>
              <a:t>Students say</a:t>
            </a:r>
            <a:r>
              <a:rPr lang="en-US" baseline="0" dirty="0" smtClean="0"/>
              <a:t>  - demoralizing , waste time and money, don’t see how it’s connected to their goals. </a:t>
            </a:r>
          </a:p>
          <a:p>
            <a:pPr marL="171450" indent="-171450">
              <a:buFontTx/>
              <a:buChar char="-"/>
            </a:pPr>
            <a:endParaRPr lang="en-US" baseline="0" dirty="0" smtClean="0"/>
          </a:p>
          <a:p>
            <a:pPr marL="171450" indent="-171450">
              <a:buFontTx/>
              <a:buChar char="-"/>
            </a:pPr>
            <a:r>
              <a:rPr lang="en-US" baseline="0" dirty="0" smtClean="0"/>
              <a:t>Time is the enemy </a:t>
            </a:r>
            <a:r>
              <a:rPr lang="mr-IN" baseline="0" dirty="0" smtClean="0"/>
              <a:t>–</a:t>
            </a:r>
            <a:r>
              <a:rPr lang="en-US" baseline="0" dirty="0" smtClean="0"/>
              <a:t> delays progress, 1) more opportunity for something to go wrong</a:t>
            </a:r>
            <a:r>
              <a:rPr lang="mr-IN" baseline="0" dirty="0" smtClean="0"/>
              <a:t>…</a:t>
            </a:r>
            <a:r>
              <a:rPr lang="en-US" baseline="0" dirty="0" smtClean="0"/>
              <a:t> </a:t>
            </a:r>
          </a:p>
          <a:p>
            <a:pPr marL="171450" indent="-171450">
              <a:buFontTx/>
              <a:buChar char="-"/>
            </a:pPr>
            <a:endParaRPr lang="en-US" baseline="0" dirty="0" smtClean="0"/>
          </a:p>
          <a:p>
            <a:pPr marL="171450" indent="-171450">
              <a:buFontTx/>
              <a:buChar char="-"/>
            </a:pPr>
            <a:r>
              <a:rPr lang="en-US" baseline="0" dirty="0" smtClean="0"/>
              <a:t> momentum </a:t>
            </a:r>
            <a:r>
              <a:rPr lang="mr-IN" baseline="0" dirty="0" smtClean="0"/>
              <a:t>–</a:t>
            </a:r>
            <a:r>
              <a:rPr lang="en-US" baseline="0" dirty="0" smtClean="0"/>
              <a:t> CCRC gateway course completion short term indicator that predicts other education outcomes </a:t>
            </a:r>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11</a:t>
            </a:fld>
            <a:endParaRPr lang="en-US" dirty="0"/>
          </a:p>
        </p:txBody>
      </p:sp>
    </p:spTree>
    <p:extLst>
      <p:ext uri="{BB962C8B-B14F-4D97-AF65-F5344CB8AC3E}">
        <p14:creationId xmlns:p14="http://schemas.microsoft.com/office/powerpoint/2010/main" val="38394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C798A-60EA-4F3C-B644-E6CB0105F259}" type="slidenum">
              <a:rPr lang="en-US" smtClean="0"/>
              <a:t>12</a:t>
            </a:fld>
            <a:endParaRPr lang="en-US"/>
          </a:p>
        </p:txBody>
      </p:sp>
    </p:spTree>
    <p:extLst>
      <p:ext uri="{BB962C8B-B14F-4D97-AF65-F5344CB8AC3E}">
        <p14:creationId xmlns:p14="http://schemas.microsoft.com/office/powerpoint/2010/main" val="292326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2"/>
          <p:cNvSpPr>
            <a:spLocks noGrp="1"/>
          </p:cNvSpPr>
          <p:nvPr>
            <p:ph idx="1"/>
          </p:nvPr>
        </p:nvSpPr>
        <p:spPr>
          <a:xfrm>
            <a:off x="457200" y="1293248"/>
            <a:ext cx="8229600" cy="4832915"/>
          </a:xfrm>
          <a:prstGeom prst="rect">
            <a:avLst/>
          </a:prstGeom>
        </p:spPr>
        <p:txBody>
          <a:bodyPr vert="horz" lIns="91440" tIns="45720" rIns="91440" bIns="45720" rtlCol="0">
            <a:normAutofit/>
          </a:bodyPr>
          <a:lstStyle>
            <a:lvl2pPr>
              <a:defRPr>
                <a:solidFill>
                  <a:srgbClr val="BF5700"/>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
        <p:nvSpPr>
          <p:cNvPr id="21" name="Title Placeholder 1"/>
          <p:cNvSpPr>
            <a:spLocks noGrp="1"/>
          </p:cNvSpPr>
          <p:nvPr>
            <p:ph type="title"/>
          </p:nvPr>
        </p:nvSpPr>
        <p:spPr>
          <a:xfrm>
            <a:off x="457200" y="274638"/>
            <a:ext cx="8229600" cy="645782"/>
          </a:xfrm>
          <a:prstGeom prst="rect">
            <a:avLst/>
          </a:prstGeom>
        </p:spPr>
        <p:txBody>
          <a:bodyPr vert="horz" lIns="91440" tIns="45720" rIns="91440" bIns="45720" rtlCol="0" anchor="ctr">
            <a:normAutofit/>
          </a:bodyPr>
          <a:lstStyle>
            <a:lvl1pPr algn="l">
              <a:defRPr sz="2800" b="1">
                <a:solidFill>
                  <a:srgbClr val="333F48"/>
                </a:solidFill>
              </a:defRPr>
            </a:lvl1pPr>
          </a:lstStyle>
          <a:p>
            <a:r>
              <a:rPr lang="en-US" dirty="0"/>
              <a:t>Click to edit Master title style</a:t>
            </a:r>
          </a:p>
        </p:txBody>
      </p:sp>
      <p:cxnSp>
        <p:nvCxnSpPr>
          <p:cNvPr id="22" name="Straight Connector 21"/>
          <p:cNvCxnSpPr/>
          <p:nvPr userDrawn="1"/>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Tree>
    <p:extLst>
      <p:ext uri="{BB962C8B-B14F-4D97-AF65-F5344CB8AC3E}">
        <p14:creationId xmlns:p14="http://schemas.microsoft.com/office/powerpoint/2010/main" val="152912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645782"/>
          </a:xfrm>
          <a:prstGeom prst="rect">
            <a:avLst/>
          </a:prstGeom>
        </p:spPr>
        <p:txBody>
          <a:bodyPr vert="horz" lIns="91440" tIns="45720" rIns="91440" bIns="45720" rtlCol="0" anchor="ctr">
            <a:normAutofit/>
          </a:bodyPr>
          <a:lstStyle>
            <a:lvl1pPr algn="l">
              <a:defRPr sz="2800" b="1">
                <a:solidFill>
                  <a:srgbClr val="333F48"/>
                </a:solidFill>
              </a:defRPr>
            </a:lvl1pPr>
          </a:lstStyle>
          <a:p>
            <a:r>
              <a:rPr lang="en-US" dirty="0"/>
              <a:t>Click to edit Master title style</a:t>
            </a:r>
          </a:p>
        </p:txBody>
      </p:sp>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cxnSp>
        <p:nvCxnSpPr>
          <p:cNvPr id="11" name="Straight Connector 10"/>
          <p:cNvCxnSpPr/>
          <p:nvPr userDrawn="1"/>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Tree>
    <p:extLst>
      <p:ext uri="{BB962C8B-B14F-4D97-AF65-F5344CB8AC3E}">
        <p14:creationId xmlns:p14="http://schemas.microsoft.com/office/powerpoint/2010/main" val="117703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Tree>
    <p:extLst>
      <p:ext uri="{BB962C8B-B14F-4D97-AF65-F5344CB8AC3E}">
        <p14:creationId xmlns:p14="http://schemas.microsoft.com/office/powerpoint/2010/main" val="308296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533400"/>
          </a:xfrm>
        </p:spPr>
        <p:txBody>
          <a:bodyPr/>
          <a:lstStyle>
            <a:lvl1pPr algn="l">
              <a:defRPr sz="2800">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143000"/>
            <a:ext cx="8610600" cy="4953000"/>
          </a:xfrm>
        </p:spPr>
        <p:txBody>
          <a:bodyPr/>
          <a:lstStyle>
            <a:lvl1pPr marL="342900" indent="-342900">
              <a:buFont typeface="Wingdings" charset="2"/>
              <a:buChar char="§"/>
              <a:defRPr sz="2600">
                <a:solidFill>
                  <a:schemeClr val="tx1">
                    <a:lumMod val="75000"/>
                    <a:lumOff val="25000"/>
                  </a:schemeClr>
                </a:solidFill>
              </a:defRPr>
            </a:lvl1pPr>
            <a:lvl2pPr marL="742950" indent="-285750">
              <a:buFont typeface="Wingdings" charset="2"/>
              <a:buChar char="§"/>
              <a:defRPr sz="2400">
                <a:solidFill>
                  <a:schemeClr val="tx1">
                    <a:lumMod val="75000"/>
                    <a:lumOff val="25000"/>
                  </a:schemeClr>
                </a:solidFill>
              </a:defRPr>
            </a:lvl2pPr>
            <a:lvl3pPr marL="1143000" indent="-228600">
              <a:buFont typeface="Wingdings" charset="2"/>
              <a:buChar char="§"/>
              <a:defRPr sz="2200">
                <a:solidFill>
                  <a:schemeClr val="tx1">
                    <a:lumMod val="75000"/>
                    <a:lumOff val="25000"/>
                  </a:schemeClr>
                </a:solidFill>
              </a:defRPr>
            </a:lvl3pPr>
            <a:lvl4pPr marL="1600200" indent="-228600">
              <a:buFont typeface="Wingdings" charset="2"/>
              <a:buChar char="§"/>
              <a:defRPr>
                <a:solidFill>
                  <a:schemeClr val="tx1">
                    <a:lumMod val="75000"/>
                    <a:lumOff val="25000"/>
                  </a:schemeClr>
                </a:solidFill>
              </a:defRPr>
            </a:lvl4pPr>
            <a:lvl5pPr marL="2057400" indent="-228600">
              <a:buFont typeface="Wingdings" charset="2"/>
              <a:buChar cha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2"/>
          </p:nvPr>
        </p:nvSpPr>
        <p:spPr>
          <a:xfrm>
            <a:off x="8763000" y="6553200"/>
            <a:ext cx="533400" cy="381000"/>
          </a:xfrm>
          <a:prstGeom prst="rect">
            <a:avLst/>
          </a:prstGeom>
          <a:ln/>
        </p:spPr>
        <p:txBody>
          <a:bodyPr/>
          <a:lstStyle>
            <a:lvl1pPr>
              <a:defRPr sz="1400">
                <a:solidFill>
                  <a:schemeClr val="bg1"/>
                </a:solidFill>
              </a:defRPr>
            </a:lvl1pPr>
          </a:lstStyle>
          <a:p>
            <a:fld id="{2E755760-801E-B94C-BD4D-729510EB6590}" type="slidenum">
              <a:rPr lang="en-US" smtClean="0"/>
              <a:pPr/>
              <a:t>‹#›</a:t>
            </a:fld>
            <a:endParaRPr lang="en-US" dirty="0"/>
          </a:p>
        </p:txBody>
      </p:sp>
      <p:cxnSp>
        <p:nvCxnSpPr>
          <p:cNvPr id="8" name="Straight Connector 7"/>
          <p:cNvCxnSpPr/>
          <p:nvPr userDrawn="1"/>
        </p:nvCxnSpPr>
        <p:spPr bwMode="auto">
          <a:xfrm>
            <a:off x="304800" y="838200"/>
            <a:ext cx="8610600" cy="0"/>
          </a:xfrm>
          <a:prstGeom prst="line">
            <a:avLst/>
          </a:prstGeom>
          <a:solidFill>
            <a:schemeClr val="accent1"/>
          </a:solidFill>
          <a:ln w="22225" cap="flat" cmpd="sng" algn="ctr">
            <a:solidFill>
              <a:srgbClr val="1D5A6A"/>
            </a:solidFill>
            <a:prstDash val="solid"/>
            <a:round/>
            <a:headEnd type="none" w="med" len="med"/>
            <a:tailEnd type="none" w="med" len="med"/>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98322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AD8E1F1E-0D19-4E5A-92CA-FE7798EAE602}" type="datetime1">
              <a:rPr lang="en-US" smtClean="0">
                <a:solidFill>
                  <a:prstClr val="black">
                    <a:tint val="75000"/>
                  </a:prstClr>
                </a:solidFill>
                <a:latin typeface="Calibri"/>
              </a:rPr>
              <a:pPr/>
              <a:t>6/18/17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908326" y="6356351"/>
            <a:ext cx="2057400" cy="365125"/>
          </a:xfrm>
          <a:prstGeom prst="rect">
            <a:avLst/>
          </a:prstGeom>
        </p:spPr>
        <p:txBody>
          <a:bodyPr/>
          <a:lstStyle/>
          <a:p>
            <a:fld id="{A47D61D3-888D-4C13-B108-C50EAFD20583}"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241453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079934A-1A48-4DCF-9E53-84F93C452485}" type="datetime1">
              <a:rPr lang="en-US" smtClean="0"/>
              <a:t>6/18/17</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2B960B7-1A5D-4A40-9C6E-0A7BBAA5F990}" type="slidenum">
              <a:rPr lang="en-US" smtClean="0"/>
              <a:t>‹#›</a:t>
            </a:fld>
            <a:endParaRPr lang="en-US" dirty="0"/>
          </a:p>
        </p:txBody>
      </p:sp>
    </p:spTree>
    <p:extLst>
      <p:ext uri="{BB962C8B-B14F-4D97-AF65-F5344CB8AC3E}">
        <p14:creationId xmlns:p14="http://schemas.microsoft.com/office/powerpoint/2010/main" val="4236654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74672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Tree>
    <p:extLst>
      <p:ext uri="{BB962C8B-B14F-4D97-AF65-F5344CB8AC3E}">
        <p14:creationId xmlns:p14="http://schemas.microsoft.com/office/powerpoint/2010/main" val="158041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txStyles>
    <p:titleStyle>
      <a:lvl1pPr algn="l" defTabSz="457200" rtl="0" eaLnBrk="1" latinLnBrk="0" hangingPunct="1">
        <a:spcBef>
          <a:spcPct val="0"/>
        </a:spcBef>
        <a:buNone/>
        <a:defRPr sz="3600" b="1" i="0" kern="1200">
          <a:solidFill>
            <a:srgbClr val="333F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333F4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33F4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33F4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33F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chart" Target="../charts/char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nscresearchcenter.org/signaturereport2/%23more-158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hyperlink" Target="https://www.tbr.edu/news/transforming-remedial-programs-dramatic-gains-student-success-2016-04-05" TargetMode="Externa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dcmathpathways.org/" TargetMode="External"/><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5637" y="311728"/>
            <a:ext cx="8312727" cy="6234545"/>
          </a:xfrm>
          <a:prstGeom prst="rect">
            <a:avLst/>
          </a:prstGeom>
        </p:spPr>
      </p:pic>
      <p:pic>
        <p:nvPicPr>
          <p:cNvPr id="2" name="Picture 1"/>
          <p:cNvPicPr>
            <a:picLocks noChangeAspect="1"/>
          </p:cNvPicPr>
          <p:nvPr/>
        </p:nvPicPr>
        <p:blipFill>
          <a:blip r:embed="rId4"/>
          <a:stretch>
            <a:fillRect/>
          </a:stretch>
        </p:blipFill>
        <p:spPr>
          <a:xfrm>
            <a:off x="482102" y="817612"/>
            <a:ext cx="2501154" cy="914400"/>
          </a:xfrm>
          <a:prstGeom prst="rect">
            <a:avLst/>
          </a:prstGeom>
        </p:spPr>
      </p:pic>
      <p:sp>
        <p:nvSpPr>
          <p:cNvPr id="6" name="Title 2"/>
          <p:cNvSpPr txBox="1">
            <a:spLocks/>
          </p:cNvSpPr>
          <p:nvPr/>
        </p:nvSpPr>
        <p:spPr>
          <a:xfrm>
            <a:off x="482102" y="1866901"/>
            <a:ext cx="8661898" cy="1237544"/>
          </a:xfrm>
          <a:prstGeom prst="rect">
            <a:avLst/>
          </a:prstGeom>
        </p:spPr>
        <p:txBody>
          <a:bodyPr>
            <a:noAutofit/>
          </a:bodyPr>
          <a:lstStyle>
            <a:lvl1pPr algn="l" defTabSz="457200" rtl="0" eaLnBrk="1" latinLnBrk="0" hangingPunct="1">
              <a:spcBef>
                <a:spcPct val="0"/>
              </a:spcBef>
              <a:buNone/>
              <a:defRPr sz="3600" b="1" i="0" kern="1200">
                <a:solidFill>
                  <a:srgbClr val="333F48"/>
                </a:solidFill>
                <a:latin typeface="Century Gothic"/>
                <a:ea typeface="+mj-ea"/>
                <a:cs typeface="+mj-cs"/>
              </a:defRPr>
            </a:lvl1pPr>
          </a:lstStyle>
          <a:p>
            <a:pPr algn="ctr"/>
            <a:r>
              <a:rPr lang="en-US" sz="2800" dirty="0" smtClean="0">
                <a:latin typeface="+mj-lt"/>
              </a:rPr>
              <a:t>North Texas Region Dana Center Math Pathways </a:t>
            </a:r>
          </a:p>
          <a:p>
            <a:pPr algn="ctr"/>
            <a:r>
              <a:rPr lang="en-US" sz="2800" dirty="0" smtClean="0">
                <a:latin typeface="+mj-lt"/>
              </a:rPr>
              <a:t>Planning Workshop: </a:t>
            </a:r>
          </a:p>
          <a:p>
            <a:pPr algn="ctr"/>
            <a:r>
              <a:rPr lang="en-US" sz="2800" dirty="0" smtClean="0">
                <a:latin typeface="+mj-lt"/>
              </a:rPr>
              <a:t>Co-requisite, Advising &amp; Transfer </a:t>
            </a:r>
          </a:p>
          <a:p>
            <a:pPr algn="ctr"/>
            <a:r>
              <a:rPr lang="en-US" sz="2800" dirty="0" smtClean="0">
                <a:latin typeface="+mj-lt"/>
              </a:rPr>
              <a:t>Issues &amp; Next Steps </a:t>
            </a:r>
            <a:endParaRPr lang="en-US" sz="2800" dirty="0">
              <a:latin typeface="+mj-lt"/>
            </a:endParaRPr>
          </a:p>
        </p:txBody>
      </p:sp>
      <p:sp>
        <p:nvSpPr>
          <p:cNvPr id="7" name="Rectangle 6"/>
          <p:cNvSpPr/>
          <p:nvPr/>
        </p:nvSpPr>
        <p:spPr>
          <a:xfrm>
            <a:off x="875825" y="3191718"/>
            <a:ext cx="7874453" cy="954107"/>
          </a:xfrm>
          <a:prstGeom prst="rect">
            <a:avLst/>
          </a:prstGeom>
        </p:spPr>
        <p:txBody>
          <a:bodyPr wrap="square">
            <a:spAutoFit/>
          </a:bodyPr>
          <a:lstStyle/>
          <a:p>
            <a:pPr lvl="0">
              <a:spcBef>
                <a:spcPts val="1200"/>
              </a:spcBef>
            </a:pPr>
            <a:endParaRPr lang="en-US" dirty="0">
              <a:solidFill>
                <a:srgbClr val="333F48"/>
              </a:solidFill>
            </a:endParaRPr>
          </a:p>
          <a:p>
            <a:pPr lvl="0" algn="ctr">
              <a:spcBef>
                <a:spcPts val="1200"/>
              </a:spcBef>
            </a:pPr>
            <a:r>
              <a:rPr lang="en-US" sz="2800" b="1" dirty="0" smtClean="0">
                <a:solidFill>
                  <a:srgbClr val="333F48"/>
                </a:solidFill>
              </a:rPr>
              <a:t>June 19, 2017 </a:t>
            </a:r>
          </a:p>
        </p:txBody>
      </p:sp>
    </p:spTree>
    <p:extLst>
      <p:ext uri="{BB962C8B-B14F-4D97-AF65-F5344CB8AC3E}">
        <p14:creationId xmlns:p14="http://schemas.microsoft.com/office/powerpoint/2010/main" val="36204458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145170"/>
            <a:ext cx="8229600" cy="4980994"/>
          </a:xfrm>
        </p:spPr>
        <p:txBody>
          <a:bodyPr>
            <a:normAutofit fontScale="92500"/>
          </a:bodyPr>
          <a:lstStyle/>
          <a:p>
            <a:pPr marL="0" indent="0">
              <a:buNone/>
            </a:pPr>
            <a:r>
              <a:rPr lang="en-US" sz="2400" b="1" u="sng" dirty="0">
                <a:solidFill>
                  <a:srgbClr val="BF5700"/>
                </a:solidFill>
              </a:rPr>
              <a:t>Quick structural </a:t>
            </a:r>
            <a:r>
              <a:rPr lang="en-US" sz="2400" b="1" u="sng" dirty="0" smtClean="0">
                <a:solidFill>
                  <a:srgbClr val="BF5700"/>
                </a:solidFill>
              </a:rPr>
              <a:t>change</a:t>
            </a:r>
            <a:endParaRPr lang="en-US" sz="2400" u="sng" dirty="0" smtClean="0">
              <a:solidFill>
                <a:schemeClr val="tx1"/>
              </a:solidFill>
              <a:latin typeface="Calibri"/>
              <a:ea typeface="Cambria" charset="0"/>
              <a:cs typeface="Calibri"/>
            </a:endParaRPr>
          </a:p>
          <a:p>
            <a:pPr marL="0" indent="0">
              <a:buNone/>
            </a:pPr>
            <a:r>
              <a:rPr lang="en-US" sz="2400" b="1" dirty="0">
                <a:solidFill>
                  <a:srgbClr val="000000"/>
                </a:solidFill>
                <a:latin typeface="Calibri"/>
                <a:ea typeface="+mj-ea"/>
                <a:cs typeface="Calibri"/>
              </a:rPr>
              <a:t>Mathematics pathways are structured so that:</a:t>
            </a:r>
          </a:p>
          <a:p>
            <a:pPr marL="457200" lvl="2" indent="-457200" defTabSz="50800">
              <a:buFont typeface="+mj-lt"/>
              <a:buAutoNum type="arabicParenR"/>
              <a:tabLst>
                <a:tab pos="338138" algn="l"/>
              </a:tabLst>
            </a:pPr>
            <a:r>
              <a:rPr lang="en-US" dirty="0">
                <a:solidFill>
                  <a:srgbClr val="000000"/>
                </a:solidFill>
                <a:latin typeface="Calibri"/>
                <a:ea typeface="+mj-ea"/>
                <a:cs typeface="Calibri"/>
              </a:rPr>
              <a:t>All students, regardless of college readiness, enter directly into mathematics pathways aligned to their programs of study.</a:t>
            </a:r>
          </a:p>
          <a:p>
            <a:pPr marL="457200" lvl="2" indent="-457200" defTabSz="50800">
              <a:buFont typeface="+mj-lt"/>
              <a:buAutoNum type="arabicParenR"/>
              <a:tabLst>
                <a:tab pos="338138" algn="l"/>
              </a:tabLst>
            </a:pPr>
            <a:r>
              <a:rPr lang="en-US" dirty="0">
                <a:solidFill>
                  <a:srgbClr val="000000"/>
                </a:solidFill>
                <a:latin typeface="Calibri"/>
                <a:ea typeface="+mj-ea"/>
                <a:cs typeface="Calibri"/>
              </a:rPr>
              <a:t>Students complete their first college-level math requirement in their first year of college.</a:t>
            </a:r>
          </a:p>
          <a:p>
            <a:pPr marL="0" indent="0">
              <a:spcBef>
                <a:spcPts val="800"/>
              </a:spcBef>
              <a:buNone/>
            </a:pPr>
            <a:r>
              <a:rPr lang="en-US" sz="2400" b="1" u="sng" dirty="0">
                <a:solidFill>
                  <a:srgbClr val="BF5700"/>
                </a:solidFill>
              </a:rPr>
              <a:t>Continuous improvement</a:t>
            </a:r>
          </a:p>
          <a:p>
            <a:pPr marL="0" indent="0">
              <a:buNone/>
            </a:pPr>
            <a:r>
              <a:rPr lang="en-US" sz="2400" b="1" dirty="0">
                <a:solidFill>
                  <a:srgbClr val="000000"/>
                </a:solidFill>
                <a:latin typeface="Calibri"/>
                <a:ea typeface="+mj-ea"/>
                <a:cs typeface="Calibri"/>
              </a:rPr>
              <a:t>Students engage in a high-quality learning experience in math pathways designed so that:</a:t>
            </a:r>
          </a:p>
          <a:p>
            <a:pPr marL="457200" lvl="2" indent="-457200" defTabSz="50800">
              <a:buFont typeface="+mj-lt"/>
              <a:buAutoNum type="arabicParenR" startAt="3"/>
              <a:tabLst>
                <a:tab pos="338138" algn="l"/>
              </a:tabLst>
            </a:pPr>
            <a:r>
              <a:rPr lang="en-US" dirty="0">
                <a:solidFill>
                  <a:srgbClr val="000000"/>
                </a:solidFill>
                <a:latin typeface="Calibri"/>
                <a:ea typeface="+mj-ea"/>
                <a:cs typeface="Calibri"/>
              </a:rPr>
              <a:t>Strategies to support students as learners are integrated into courses and are aligned across the institution.</a:t>
            </a:r>
          </a:p>
          <a:p>
            <a:pPr marL="457200" lvl="2" indent="-457200" defTabSz="50800">
              <a:buFont typeface="+mj-lt"/>
              <a:buAutoNum type="arabicParenR" startAt="3"/>
              <a:tabLst>
                <a:tab pos="338138" algn="l"/>
              </a:tabLst>
            </a:pPr>
            <a:r>
              <a:rPr lang="en-US" dirty="0">
                <a:solidFill>
                  <a:srgbClr val="000000"/>
                </a:solidFill>
                <a:latin typeface="Calibri"/>
                <a:ea typeface="+mj-ea"/>
                <a:cs typeface="Calibri"/>
              </a:rPr>
              <a:t>Instruction incorporates evidence-based curriculum and pedagogy.</a:t>
            </a:r>
          </a:p>
        </p:txBody>
      </p:sp>
      <p:sp>
        <p:nvSpPr>
          <p:cNvPr id="5" name="Slide Number Placeholder 5"/>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10</a:t>
            </a:fld>
            <a:endParaRPr lang="en-US" dirty="0">
              <a:latin typeface="+mn-lt"/>
            </a:endParaRPr>
          </a:p>
        </p:txBody>
      </p:sp>
      <p:sp>
        <p:nvSpPr>
          <p:cNvPr id="7" name="Title 6"/>
          <p:cNvSpPr>
            <a:spLocks noGrp="1"/>
          </p:cNvSpPr>
          <p:nvPr>
            <p:ph type="title"/>
          </p:nvPr>
        </p:nvSpPr>
        <p:spPr/>
        <p:txBody>
          <a:bodyPr>
            <a:noAutofit/>
          </a:bodyPr>
          <a:lstStyle/>
          <a:p>
            <a:r>
              <a:rPr lang="en-US" sz="4000" dirty="0">
                <a:solidFill>
                  <a:srgbClr val="000000"/>
                </a:solidFill>
                <a:latin typeface="Calibri"/>
                <a:cs typeface="Calibri"/>
              </a:rPr>
              <a:t>Dana Center Principles for Pathways</a:t>
            </a:r>
          </a:p>
        </p:txBody>
      </p:sp>
    </p:spTree>
    <p:extLst>
      <p:ext uri="{BB962C8B-B14F-4D97-AF65-F5344CB8AC3E}">
        <p14:creationId xmlns:p14="http://schemas.microsoft.com/office/powerpoint/2010/main" val="9932524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886" y="244929"/>
            <a:ext cx="7919357" cy="738664"/>
          </a:xfrm>
          <a:prstGeom prst="rect">
            <a:avLst/>
          </a:prstGeom>
          <a:noFill/>
        </p:spPr>
        <p:txBody>
          <a:bodyPr wrap="square" rtlCol="0">
            <a:spAutoFit/>
          </a:bodyPr>
          <a:lstStyle/>
          <a:p>
            <a:r>
              <a:rPr lang="en-US" sz="2400" b="1" dirty="0" smtClean="0"/>
              <a:t>Developmental education attrition</a:t>
            </a:r>
          </a:p>
          <a:p>
            <a:endParaRPr lang="en-US" dirty="0"/>
          </a:p>
        </p:txBody>
      </p:sp>
      <p:sp>
        <p:nvSpPr>
          <p:cNvPr id="11" name="TextBox 10"/>
          <p:cNvSpPr txBox="1"/>
          <p:nvPr/>
        </p:nvSpPr>
        <p:spPr>
          <a:xfrm>
            <a:off x="96762" y="5756478"/>
            <a:ext cx="9047238" cy="261610"/>
          </a:xfrm>
          <a:prstGeom prst="rect">
            <a:avLst/>
          </a:prstGeom>
          <a:noFill/>
        </p:spPr>
        <p:txBody>
          <a:bodyPr wrap="square" rtlCol="0">
            <a:spAutoFit/>
          </a:bodyPr>
          <a:lstStyle/>
          <a:p>
            <a:pPr algn="r"/>
            <a:r>
              <a:rPr lang="en-US" sz="1100" dirty="0" smtClean="0"/>
              <a:t>Source: Bailey, </a:t>
            </a:r>
            <a:r>
              <a:rPr lang="en-US" sz="1100" dirty="0" err="1" smtClean="0"/>
              <a:t>Jeong</a:t>
            </a:r>
            <a:r>
              <a:rPr lang="en-US" sz="1100" dirty="0" smtClean="0"/>
              <a:t>, &amp; Cho, 2010</a:t>
            </a:r>
            <a:endParaRPr lang="en-US" sz="1100" dirty="0"/>
          </a:p>
        </p:txBody>
      </p:sp>
      <p:pic>
        <p:nvPicPr>
          <p:cNvPr id="12"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71" y="1079890"/>
            <a:ext cx="8083829" cy="4330310"/>
          </a:xfrm>
          <a:prstGeom prst="rect">
            <a:avLst/>
          </a:prstGeom>
        </p:spPr>
      </p:pic>
    </p:spTree>
    <p:extLst>
      <p:ext uri="{BB962C8B-B14F-4D97-AF65-F5344CB8AC3E}">
        <p14:creationId xmlns:p14="http://schemas.microsoft.com/office/powerpoint/2010/main" val="10770366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712200" cy="533400"/>
          </a:xfrm>
        </p:spPr>
        <p:txBody>
          <a:bodyPr>
            <a:noAutofit/>
          </a:bodyPr>
          <a:lstStyle/>
          <a:p>
            <a:r>
              <a:rPr lang="en-US" dirty="0" smtClean="0">
                <a:solidFill>
                  <a:srgbClr val="262F36"/>
                </a:solidFill>
              </a:rPr>
              <a:t>College Readiness of Incoming Cohorts Decreased in 2015</a:t>
            </a:r>
            <a:endParaRPr lang="en-US" dirty="0">
              <a:solidFill>
                <a:srgbClr val="262F36"/>
              </a:solidFill>
            </a:endParaRPr>
          </a:p>
        </p:txBody>
      </p:sp>
      <p:sp>
        <p:nvSpPr>
          <p:cNvPr id="8" name="Slide Number Placeholder 7"/>
          <p:cNvSpPr>
            <a:spLocks noGrp="1"/>
          </p:cNvSpPr>
          <p:nvPr>
            <p:ph type="sldNum" sz="quarter" idx="12"/>
          </p:nvPr>
        </p:nvSpPr>
        <p:spPr>
          <a:xfrm>
            <a:off x="8610600" y="6475074"/>
            <a:ext cx="533400" cy="381000"/>
          </a:xfrm>
        </p:spPr>
        <p:txBody>
          <a:bodyPr/>
          <a:lstStyle/>
          <a:p>
            <a:fld id="{42B960B7-1A5D-4A40-9C6E-0A7BBAA5F990}" type="slidenum">
              <a:rPr lang="en-US" smtClean="0"/>
              <a:t>12</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87621034"/>
              </p:ext>
            </p:extLst>
          </p:nvPr>
        </p:nvGraphicFramePr>
        <p:xfrm>
          <a:off x="396608" y="961290"/>
          <a:ext cx="8471970" cy="51640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498850" y="6475074"/>
            <a:ext cx="4406900" cy="307777"/>
          </a:xfrm>
          <a:prstGeom prst="rect">
            <a:avLst/>
          </a:prstGeom>
          <a:noFill/>
          <a:ln>
            <a:noFill/>
          </a:ln>
        </p:spPr>
        <p:txBody>
          <a:bodyPr wrap="square" rtlCol="0">
            <a:spAutoFit/>
          </a:bodyPr>
          <a:lstStyle/>
          <a:p>
            <a:r>
              <a:rPr lang="en-US" sz="1400" dirty="0">
                <a:solidFill>
                  <a:schemeClr val="bg1"/>
                </a:solidFill>
              </a:rPr>
              <a:t>Source: </a:t>
            </a:r>
            <a:r>
              <a:rPr lang="en-US" sz="1400" dirty="0" smtClean="0">
                <a:solidFill>
                  <a:schemeClr val="bg1"/>
                </a:solidFill>
              </a:rPr>
              <a:t>THECB data, Developmental Education Report</a:t>
            </a:r>
            <a:endParaRPr lang="en-US" sz="14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50" y="6309360"/>
            <a:ext cx="1219200" cy="487680"/>
          </a:xfrm>
          <a:prstGeom prst="rect">
            <a:avLst/>
          </a:prstGeom>
        </p:spPr>
      </p:pic>
      <p:sp>
        <p:nvSpPr>
          <p:cNvPr id="4" name="Oval 3"/>
          <p:cNvSpPr/>
          <p:nvPr/>
        </p:nvSpPr>
        <p:spPr>
          <a:xfrm>
            <a:off x="5549900" y="2032000"/>
            <a:ext cx="1841500" cy="1778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0112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75062"/>
          </a:xfrm>
        </p:spPr>
        <p:txBody>
          <a:bodyPr>
            <a:normAutofit/>
          </a:bodyPr>
          <a:lstStyle/>
          <a:p>
            <a:pPr algn="ctr"/>
            <a:r>
              <a:rPr lang="en-US" sz="6000" dirty="0" smtClean="0"/>
              <a:t>The Right Math for the Right Program </a:t>
            </a:r>
            <a:endParaRPr lang="en-US" sz="6000" dirty="0"/>
          </a:p>
        </p:txBody>
      </p:sp>
    </p:spTree>
    <p:extLst>
      <p:ext uri="{BB962C8B-B14F-4D97-AF65-F5344CB8AC3E}">
        <p14:creationId xmlns:p14="http://schemas.microsoft.com/office/powerpoint/2010/main" val="22027623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F344A3C-B014-9844-8081-CA08F1419EA2}" type="slidenum">
              <a:rPr lang="en-US" smtClean="0">
                <a:solidFill>
                  <a:prstClr val="white"/>
                </a:solidFill>
              </a:rPr>
              <a:pPr/>
              <a:t>14</a:t>
            </a:fld>
            <a:endParaRPr lang="en-US">
              <a:solidFill>
                <a:prstClr val="white"/>
              </a:solidFill>
            </a:endParaRPr>
          </a:p>
        </p:txBody>
      </p:sp>
      <p:sp>
        <p:nvSpPr>
          <p:cNvPr id="3" name="Title 2"/>
          <p:cNvSpPr>
            <a:spLocks noGrp="1"/>
          </p:cNvSpPr>
          <p:nvPr>
            <p:ph type="title"/>
          </p:nvPr>
        </p:nvSpPr>
        <p:spPr/>
        <p:txBody>
          <a:bodyPr>
            <a:noAutofit/>
          </a:bodyPr>
          <a:lstStyle/>
          <a:p>
            <a:r>
              <a:rPr lang="en-US" sz="4000" dirty="0">
                <a:solidFill>
                  <a:srgbClr val="000000"/>
                </a:solidFill>
                <a:latin typeface="Calibri"/>
                <a:cs typeface="Calibri"/>
              </a:rPr>
              <a:t>What is the “Right Math”?</a:t>
            </a:r>
          </a:p>
        </p:txBody>
      </p:sp>
      <p:graphicFrame>
        <p:nvGraphicFramePr>
          <p:cNvPr id="8" name="Chart 7"/>
          <p:cNvGraphicFramePr>
            <a:graphicFrameLocks/>
          </p:cNvGraphicFramePr>
          <p:nvPr>
            <p:extLst>
              <p:ext uri="{D42A27DB-BD31-4B8C-83A1-F6EECF244321}">
                <p14:modId xmlns:p14="http://schemas.microsoft.com/office/powerpoint/2010/main" val="1045100518"/>
              </p:ext>
            </p:extLst>
          </p:nvPr>
        </p:nvGraphicFramePr>
        <p:xfrm>
          <a:off x="-457200" y="1295400"/>
          <a:ext cx="5428603" cy="472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649962654"/>
              </p:ext>
            </p:extLst>
          </p:nvPr>
        </p:nvGraphicFramePr>
        <p:xfrm>
          <a:off x="4572000" y="1295400"/>
          <a:ext cx="4953000" cy="47244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899893" y="5671948"/>
            <a:ext cx="6244107" cy="400110"/>
          </a:xfrm>
          <a:prstGeom prst="rect">
            <a:avLst/>
          </a:prstGeom>
          <a:noFill/>
        </p:spPr>
        <p:txBody>
          <a:bodyPr wrap="square" rtlCol="0">
            <a:spAutoFit/>
          </a:bodyPr>
          <a:lstStyle/>
          <a:p>
            <a:r>
              <a:rPr lang="en-US" sz="1000" dirty="0" err="1">
                <a:solidFill>
                  <a:prstClr val="black"/>
                </a:solidFill>
              </a:rPr>
              <a:t>Burdman</a:t>
            </a:r>
            <a:r>
              <a:rPr lang="en-US" sz="1000" dirty="0">
                <a:solidFill>
                  <a:prstClr val="black"/>
                </a:solidFill>
              </a:rPr>
              <a:t>, P. (2015). </a:t>
            </a:r>
            <a:r>
              <a:rPr lang="en-US" sz="1000" i="1" dirty="0">
                <a:solidFill>
                  <a:prstClr val="black"/>
                </a:solidFill>
              </a:rPr>
              <a:t>Degrees of freedom: Diversifying math requirements for college readiness and graduation. </a:t>
            </a:r>
            <a:r>
              <a:rPr lang="en-US" sz="1000" dirty="0">
                <a:solidFill>
                  <a:prstClr val="black"/>
                </a:solidFill>
              </a:rPr>
              <a:t>Oakland CA: Learning Works and Policy Analysis for California Education. </a:t>
            </a:r>
          </a:p>
        </p:txBody>
      </p:sp>
    </p:spTree>
    <p:extLst>
      <p:ext uri="{BB962C8B-B14F-4D97-AF65-F5344CB8AC3E}">
        <p14:creationId xmlns:p14="http://schemas.microsoft.com/office/powerpoint/2010/main" val="29747452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317637606"/>
              </p:ext>
            </p:extLst>
          </p:nvPr>
        </p:nvGraphicFramePr>
        <p:xfrm>
          <a:off x="176160" y="898071"/>
          <a:ext cx="8849307" cy="570102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0" y="-4353"/>
            <a:ext cx="9025467" cy="902424"/>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292934"/>
                </a:solidFill>
              </a:rPr>
              <a:t>Many students who begin on an algebra path never reach—or never intend to reach—calculus.</a:t>
            </a:r>
            <a:endParaRPr lang="en-US" sz="3200" i="1" dirty="0"/>
          </a:p>
        </p:txBody>
      </p:sp>
      <p:sp>
        <p:nvSpPr>
          <p:cNvPr id="5" name="Rectangle 4"/>
          <p:cNvSpPr/>
          <p:nvPr/>
        </p:nvSpPr>
        <p:spPr>
          <a:xfrm>
            <a:off x="4377267" y="6427112"/>
            <a:ext cx="4648200" cy="307777"/>
          </a:xfrm>
          <a:prstGeom prst="rect">
            <a:avLst/>
          </a:prstGeom>
        </p:spPr>
        <p:txBody>
          <a:bodyPr wrap="square">
            <a:spAutoFit/>
          </a:bodyPr>
          <a:lstStyle/>
          <a:p>
            <a:pPr algn="r"/>
            <a:r>
              <a:rPr lang="en-US" sz="1400" dirty="0" smtClean="0"/>
              <a:t>Source: Dunbar, 2005.</a:t>
            </a:r>
            <a:endParaRPr lang="en-US" sz="1400" i="1" dirty="0" smtClean="0"/>
          </a:p>
        </p:txBody>
      </p:sp>
      <p:sp>
        <p:nvSpPr>
          <p:cNvPr id="2" name="TextBox 1"/>
          <p:cNvSpPr txBox="1"/>
          <p:nvPr/>
        </p:nvSpPr>
        <p:spPr>
          <a:xfrm>
            <a:off x="6848891" y="5780781"/>
            <a:ext cx="2295110" cy="646331"/>
          </a:xfrm>
          <a:prstGeom prst="rect">
            <a:avLst/>
          </a:prstGeom>
          <a:noFill/>
        </p:spPr>
        <p:txBody>
          <a:bodyPr wrap="square" rtlCol="0">
            <a:spAutoFit/>
          </a:bodyPr>
          <a:lstStyle/>
          <a:p>
            <a:r>
              <a:rPr lang="en-US" dirty="0" smtClean="0"/>
              <a:t>Source: Dunbar, 2005</a:t>
            </a:r>
          </a:p>
          <a:p>
            <a:endParaRPr lang="en-US" dirty="0"/>
          </a:p>
        </p:txBody>
      </p:sp>
    </p:spTree>
    <p:extLst>
      <p:ext uri="{BB962C8B-B14F-4D97-AF65-F5344CB8AC3E}">
        <p14:creationId xmlns:p14="http://schemas.microsoft.com/office/powerpoint/2010/main" val="34658605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Slide Number Placeholder 1"/>
          <p:cNvSpPr>
            <a:spLocks noGrp="1"/>
          </p:cNvSpPr>
          <p:nvPr>
            <p:ph type="sldNum" sz="quarter" idx="4"/>
          </p:nvPr>
        </p:nvSpPr>
        <p:spPr/>
        <p:txBody>
          <a:bodyPr/>
          <a:lstStyle/>
          <a:p>
            <a:fld id="{A47D61D3-888D-4C13-B108-C50EAFD20583}" type="slidenum">
              <a:rPr lang="en-US" smtClean="0">
                <a:solidFill>
                  <a:prstClr val="white"/>
                </a:solidFill>
              </a:rPr>
              <a:pPr/>
              <a:t>16</a:t>
            </a:fld>
            <a:endParaRPr lang="en-US">
              <a:solidFill>
                <a:prstClr val="white"/>
              </a:solidFill>
            </a:endParaRPr>
          </a:p>
        </p:txBody>
      </p:sp>
      <p:sp>
        <p:nvSpPr>
          <p:cNvPr id="4" name="Title 3"/>
          <p:cNvSpPr>
            <a:spLocks noGrp="1"/>
          </p:cNvSpPr>
          <p:nvPr>
            <p:ph type="title"/>
          </p:nvPr>
        </p:nvSpPr>
        <p:spPr/>
        <p:txBody>
          <a:bodyPr>
            <a:noAutofit/>
          </a:bodyPr>
          <a:lstStyle/>
          <a:p>
            <a:r>
              <a:rPr lang="en-US" sz="4000" dirty="0" smtClean="0">
                <a:solidFill>
                  <a:srgbClr val="000000"/>
                </a:solidFill>
                <a:latin typeface="Calibri"/>
                <a:cs typeface="Calibri"/>
              </a:rPr>
              <a:t>Example Pathways</a:t>
            </a:r>
            <a:endParaRPr lang="en-US" sz="4000" dirty="0">
              <a:solidFill>
                <a:srgbClr val="000000"/>
              </a:solidFill>
              <a:latin typeface="Calibri"/>
              <a:cs typeface="Calibri"/>
            </a:endParaRPr>
          </a:p>
        </p:txBody>
      </p:sp>
      <p:pic>
        <p:nvPicPr>
          <p:cNvPr id="5" name="Picture 4" descr="Pathways_2016J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52884"/>
            <a:ext cx="8826500" cy="4909075"/>
          </a:xfrm>
          <a:prstGeom prst="rect">
            <a:avLst/>
          </a:prstGeom>
        </p:spPr>
      </p:pic>
    </p:spTree>
    <p:extLst>
      <p:ext uri="{BB962C8B-B14F-4D97-AF65-F5344CB8AC3E}">
        <p14:creationId xmlns:p14="http://schemas.microsoft.com/office/powerpoint/2010/main" val="252877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7D61D3-888D-4C13-B108-C50EAFD20583}" type="slidenum">
              <a:rPr lang="en-US" smtClean="0">
                <a:solidFill>
                  <a:prstClr val="white"/>
                </a:solidFill>
              </a:rPr>
              <a:pPr/>
              <a:t>17</a:t>
            </a:fld>
            <a:endParaRPr lang="en-US">
              <a:solidFill>
                <a:prstClr val="white"/>
              </a:solidFill>
            </a:endParaRPr>
          </a:p>
        </p:txBody>
      </p:sp>
      <p:sp>
        <p:nvSpPr>
          <p:cNvPr id="5" name="TextBox 4"/>
          <p:cNvSpPr txBox="1"/>
          <p:nvPr/>
        </p:nvSpPr>
        <p:spPr>
          <a:xfrm>
            <a:off x="146430" y="927013"/>
            <a:ext cx="8692770" cy="1323439"/>
          </a:xfrm>
          <a:prstGeom prst="rect">
            <a:avLst/>
          </a:prstGeom>
          <a:noFill/>
        </p:spPr>
        <p:txBody>
          <a:bodyPr wrap="square" rtlCol="0">
            <a:spAutoFit/>
          </a:bodyPr>
          <a:lstStyle/>
          <a:p>
            <a:pPr eaLnBrk="1" fontAlgn="auto" hangingPunct="1">
              <a:spcBef>
                <a:spcPts val="0"/>
              </a:spcBef>
              <a:spcAft>
                <a:spcPts val="0"/>
              </a:spcAft>
            </a:pPr>
            <a:r>
              <a:rPr lang="en-US" sz="4000" b="1" dirty="0" smtClean="0">
                <a:solidFill>
                  <a:prstClr val="black"/>
                </a:solidFill>
                <a:latin typeface="Calibri"/>
              </a:rPr>
              <a:t>Pathways</a:t>
            </a:r>
          </a:p>
          <a:p>
            <a:pPr eaLnBrk="1" fontAlgn="auto" hangingPunct="1">
              <a:spcBef>
                <a:spcPts val="0"/>
              </a:spcBef>
              <a:spcAft>
                <a:spcPts val="0"/>
              </a:spcAft>
            </a:pPr>
            <a:r>
              <a:rPr lang="en-US" sz="4000" b="1" dirty="0">
                <a:solidFill>
                  <a:prstClr val="black"/>
                </a:solidFill>
                <a:latin typeface="Calibri"/>
              </a:rPr>
              <a:t>E</a:t>
            </a:r>
            <a:r>
              <a:rPr lang="en-US" sz="4000" b="1" dirty="0" smtClean="0">
                <a:solidFill>
                  <a:prstClr val="black"/>
                </a:solidFill>
                <a:latin typeface="Calibri"/>
              </a:rPr>
              <a:t>merging in Texas</a:t>
            </a:r>
            <a:endParaRPr lang="en-US" sz="4000" b="1"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267200" y="228600"/>
            <a:ext cx="4572000" cy="5746927"/>
          </a:xfrm>
          <a:prstGeom prst="rect">
            <a:avLst/>
          </a:prstGeom>
          <a:ln>
            <a:solidFill>
              <a:schemeClr val="tx1"/>
            </a:solidFill>
          </a:ln>
        </p:spPr>
      </p:pic>
    </p:spTree>
    <p:extLst>
      <p:ext uri="{BB962C8B-B14F-4D97-AF65-F5344CB8AC3E}">
        <p14:creationId xmlns:p14="http://schemas.microsoft.com/office/powerpoint/2010/main" val="1391980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sz="4000" dirty="0" smtClean="0">
                <a:solidFill>
                  <a:srgbClr val="000000"/>
                </a:solidFill>
                <a:cs typeface="Calibri"/>
              </a:rPr>
              <a:t>Texas Transfer Context</a:t>
            </a:r>
            <a:endParaRPr lang="en-US" sz="4000" kern="1200" dirty="0">
              <a:solidFill>
                <a:schemeClr val="accent2"/>
              </a:solidFill>
              <a:latin typeface="Calibri"/>
              <a:cs typeface="Calibri"/>
            </a:endParaRPr>
          </a:p>
        </p:txBody>
      </p:sp>
      <p:sp>
        <p:nvSpPr>
          <p:cNvPr id="4" name="Slide Number Placeholder 3"/>
          <p:cNvSpPr>
            <a:spLocks noGrp="1"/>
          </p:cNvSpPr>
          <p:nvPr>
            <p:ph type="sldNum" sz="quarter" idx="12"/>
          </p:nvPr>
        </p:nvSpPr>
        <p:spPr/>
        <p:txBody>
          <a:bodyPr/>
          <a:lstStyle/>
          <a:p>
            <a:fld id="{2E755760-801E-B94C-BD4D-729510EB6590}" type="slidenum">
              <a:rPr lang="en-US" smtClean="0">
                <a:solidFill>
                  <a:srgbClr val="FFFFFF"/>
                </a:solidFill>
              </a:rPr>
              <a:pPr/>
              <a:t>18</a:t>
            </a:fld>
            <a:endParaRPr lang="en-US" dirty="0">
              <a:solidFill>
                <a:srgbClr val="FFFFFF"/>
              </a:solidFill>
            </a:endParaRPr>
          </a:p>
        </p:txBody>
      </p:sp>
      <p:sp>
        <p:nvSpPr>
          <p:cNvPr id="3" name="Rounded Rectangle 2"/>
          <p:cNvSpPr/>
          <p:nvPr/>
        </p:nvSpPr>
        <p:spPr>
          <a:xfrm>
            <a:off x="381000" y="16002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78</a:t>
            </a:r>
            <a:endParaRPr lang="en-US" sz="8800" dirty="0"/>
          </a:p>
        </p:txBody>
      </p:sp>
      <p:sp>
        <p:nvSpPr>
          <p:cNvPr id="6" name="Rounded Rectangle 5"/>
          <p:cNvSpPr/>
          <p:nvPr/>
        </p:nvSpPr>
        <p:spPr>
          <a:xfrm>
            <a:off x="381000" y="37338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149</a:t>
            </a:r>
            <a:endParaRPr lang="en-US" sz="8800" dirty="0"/>
          </a:p>
        </p:txBody>
      </p:sp>
    </p:spTree>
    <p:extLst>
      <p:ext uri="{BB962C8B-B14F-4D97-AF65-F5344CB8AC3E}">
        <p14:creationId xmlns:p14="http://schemas.microsoft.com/office/powerpoint/2010/main" val="14162230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000000"/>
                </a:solidFill>
                <a:cs typeface="Calibri"/>
              </a:rPr>
              <a:t>Texas Transfer Context</a:t>
            </a:r>
            <a:endParaRPr lang="en-US" dirty="0"/>
          </a:p>
        </p:txBody>
      </p:sp>
      <p:sp>
        <p:nvSpPr>
          <p:cNvPr id="4" name="Slide Number Placeholder 3"/>
          <p:cNvSpPr>
            <a:spLocks noGrp="1"/>
          </p:cNvSpPr>
          <p:nvPr>
            <p:ph type="sldNum" sz="quarter" idx="12"/>
          </p:nvPr>
        </p:nvSpPr>
        <p:spPr/>
        <p:txBody>
          <a:bodyPr/>
          <a:lstStyle/>
          <a:p>
            <a:fld id="{2E755760-801E-B94C-BD4D-729510EB6590}" type="slidenum">
              <a:rPr lang="en-US" smtClean="0">
                <a:solidFill>
                  <a:srgbClr val="FFFFFF"/>
                </a:solidFill>
              </a:rPr>
              <a:pPr/>
              <a:t>19</a:t>
            </a:fld>
            <a:endParaRPr lang="en-US" dirty="0">
              <a:solidFill>
                <a:srgbClr val="FFFFFF"/>
              </a:solidFill>
            </a:endParaRPr>
          </a:p>
        </p:txBody>
      </p:sp>
      <p:sp>
        <p:nvSpPr>
          <p:cNvPr id="8" name="TextBox 7"/>
          <p:cNvSpPr txBox="1"/>
          <p:nvPr/>
        </p:nvSpPr>
        <p:spPr>
          <a:xfrm>
            <a:off x="2819400" y="1524000"/>
            <a:ext cx="6019800" cy="3626525"/>
          </a:xfrm>
          <a:prstGeom prst="roundRect">
            <a:avLst/>
          </a:prstGeom>
          <a:noFill/>
        </p:spPr>
        <p:txBody>
          <a:bodyPr wrap="square" rtlCol="0">
            <a:spAutoFit/>
          </a:bodyPr>
          <a:lstStyle/>
          <a:p>
            <a:pPr>
              <a:spcAft>
                <a:spcPts val="600"/>
              </a:spcAft>
            </a:pPr>
            <a:r>
              <a:rPr lang="en-US" dirty="0" smtClean="0">
                <a:solidFill>
                  <a:srgbClr val="000000"/>
                </a:solidFill>
                <a:latin typeface="Calibri"/>
                <a:cs typeface="Calibri"/>
              </a:rPr>
              <a:t>…the percent of bachelor’s completers that had community college credit on their transcripts. Almost 40% had 30+ SCH.</a:t>
            </a:r>
          </a:p>
          <a:p>
            <a:pPr marL="342900" indent="-342900">
              <a:spcAft>
                <a:spcPts val="600"/>
              </a:spcAft>
              <a:buFont typeface="Arial"/>
              <a:buChar char="•"/>
            </a:pPr>
            <a:endParaRPr lang="en-US" dirty="0" smtClean="0">
              <a:solidFill>
                <a:srgbClr val="000000"/>
              </a:solidFill>
              <a:latin typeface="Calibri"/>
              <a:cs typeface="Calibri"/>
            </a:endParaRPr>
          </a:p>
          <a:p>
            <a:pPr>
              <a:spcAft>
                <a:spcPts val="600"/>
              </a:spcAft>
            </a:pPr>
            <a:endParaRPr lang="en-US" dirty="0">
              <a:solidFill>
                <a:srgbClr val="000000"/>
              </a:solidFill>
              <a:latin typeface="Calibri"/>
              <a:cs typeface="Calibri"/>
            </a:endParaRPr>
          </a:p>
          <a:p>
            <a:pPr>
              <a:spcAft>
                <a:spcPts val="600"/>
              </a:spcAft>
            </a:pPr>
            <a:r>
              <a:rPr lang="en-US" dirty="0" smtClean="0">
                <a:solidFill>
                  <a:srgbClr val="000000"/>
                </a:solidFill>
                <a:latin typeface="Calibri"/>
                <a:cs typeface="Calibri"/>
              </a:rPr>
              <a:t>…the average number of credits accumulated by a bachelor’s degree completer</a:t>
            </a:r>
            <a:endParaRPr lang="en-US" dirty="0">
              <a:solidFill>
                <a:srgbClr val="000000"/>
              </a:solidFill>
              <a:latin typeface="Calibri"/>
              <a:cs typeface="Calibri"/>
            </a:endParaRPr>
          </a:p>
        </p:txBody>
      </p:sp>
      <p:sp>
        <p:nvSpPr>
          <p:cNvPr id="3" name="Rounded Rectangle 2"/>
          <p:cNvSpPr/>
          <p:nvPr/>
        </p:nvSpPr>
        <p:spPr>
          <a:xfrm>
            <a:off x="381000" y="16002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78</a:t>
            </a:r>
            <a:endParaRPr lang="en-US" sz="8800" dirty="0"/>
          </a:p>
        </p:txBody>
      </p:sp>
      <p:sp>
        <p:nvSpPr>
          <p:cNvPr id="6" name="Rounded Rectangle 5"/>
          <p:cNvSpPr/>
          <p:nvPr/>
        </p:nvSpPr>
        <p:spPr>
          <a:xfrm>
            <a:off x="381000" y="37338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149</a:t>
            </a:r>
            <a:endParaRPr lang="en-US" sz="8800" dirty="0"/>
          </a:p>
        </p:txBody>
      </p:sp>
      <p:sp>
        <p:nvSpPr>
          <p:cNvPr id="5" name="TextBox 4"/>
          <p:cNvSpPr txBox="1"/>
          <p:nvPr/>
        </p:nvSpPr>
        <p:spPr>
          <a:xfrm>
            <a:off x="3505200" y="5105400"/>
            <a:ext cx="5791200" cy="2123658"/>
          </a:xfrm>
          <a:prstGeom prst="rect">
            <a:avLst/>
          </a:prstGeom>
          <a:noFill/>
        </p:spPr>
        <p:txBody>
          <a:bodyPr wrap="square" rtlCol="0">
            <a:spAutoFit/>
          </a:bodyPr>
          <a:lstStyle/>
          <a:p>
            <a:r>
              <a:rPr lang="en-US" sz="1000" dirty="0" smtClean="0"/>
              <a:t>National Student</a:t>
            </a:r>
            <a:r>
              <a:rPr lang="en-US" sz="1000" dirty="0"/>
              <a:t> </a:t>
            </a:r>
            <a:r>
              <a:rPr lang="en-US" sz="1000" dirty="0" smtClean="0"/>
              <a:t>Clearinghouse</a:t>
            </a:r>
            <a:r>
              <a:rPr lang="en-US" sz="1000" dirty="0"/>
              <a:t> </a:t>
            </a:r>
            <a:r>
              <a:rPr lang="en-US" sz="1000" dirty="0" smtClean="0"/>
              <a:t>Research</a:t>
            </a:r>
            <a:r>
              <a:rPr lang="en-US" sz="1000" dirty="0"/>
              <a:t> </a:t>
            </a:r>
            <a:r>
              <a:rPr lang="en-US" sz="1000" dirty="0" smtClean="0"/>
              <a:t>Center. (</a:t>
            </a:r>
            <a:r>
              <a:rPr lang="en-US" sz="1000" dirty="0"/>
              <a:t>2012)</a:t>
            </a:r>
            <a:r>
              <a:rPr lang="en-US" sz="1000" dirty="0" smtClean="0"/>
              <a:t>. Transfer and mobility: A national view of pre</a:t>
            </a:r>
            <a:r>
              <a:rPr lang="en-US" sz="1000" dirty="0"/>
              <a:t>-</a:t>
            </a:r>
            <a:r>
              <a:rPr lang="en-US" sz="1000" dirty="0" smtClean="0"/>
              <a:t>degree</a:t>
            </a:r>
            <a:r>
              <a:rPr lang="en-US" sz="1000" dirty="0"/>
              <a:t> </a:t>
            </a:r>
            <a:r>
              <a:rPr lang="en-US" sz="1000" dirty="0" smtClean="0"/>
              <a:t>&amp; student movement in postsecondary institutions. Retrieved from </a:t>
            </a:r>
            <a:r>
              <a:rPr lang="en-US" sz="1000" dirty="0" smtClean="0">
                <a:hlinkClick r:id="rId3"/>
              </a:rPr>
              <a:t>http</a:t>
            </a:r>
            <a:r>
              <a:rPr lang="en-US" sz="1000" dirty="0">
                <a:hlinkClick r:id="rId3"/>
              </a:rPr>
              <a:t>://nscresearchcenter.org/signaturereport2/#</a:t>
            </a:r>
            <a:r>
              <a:rPr lang="en-US" sz="1000" dirty="0" smtClean="0">
                <a:hlinkClick r:id="rId3"/>
              </a:rPr>
              <a:t>more-1580</a:t>
            </a:r>
            <a:r>
              <a:rPr lang="en-US" sz="1000" dirty="0" smtClean="0"/>
              <a:t> </a:t>
            </a:r>
            <a:endParaRPr lang="en-US" sz="1000" dirty="0"/>
          </a:p>
          <a:p>
            <a:endParaRPr lang="en-US" sz="1000" dirty="0" smtClean="0"/>
          </a:p>
          <a:p>
            <a:r>
              <a:rPr lang="en-US" sz="1000" dirty="0" err="1" smtClean="0"/>
              <a:t>Complete</a:t>
            </a:r>
            <a:r>
              <a:rPr lang="en-US" sz="1000" dirty="0" err="1"/>
              <a:t>&amp;College&amp;America</a:t>
            </a:r>
            <a:r>
              <a:rPr lang="en-US" sz="1000" dirty="0" smtClean="0"/>
              <a:t>. (</a:t>
            </a:r>
            <a:r>
              <a:rPr lang="en-US" sz="1000" dirty="0"/>
              <a:t>2012)</a:t>
            </a:r>
            <a:r>
              <a:rPr lang="en-US" sz="1000" dirty="0" smtClean="0"/>
              <a:t>. </a:t>
            </a:r>
            <a:r>
              <a:rPr lang="en-US" sz="1000" i="1" dirty="0" smtClean="0"/>
              <a:t>Time is the enemy.</a:t>
            </a:r>
            <a:r>
              <a:rPr lang="en-US" sz="1000" dirty="0" smtClean="0"/>
              <a:t> Washington, DC: Complete College America</a:t>
            </a:r>
            <a:r>
              <a:rPr lang="en-US" sz="1000" dirty="0"/>
              <a:t>. </a:t>
            </a:r>
            <a:endParaRPr lang="en-US" sz="10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7373023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956" y="219127"/>
            <a:ext cx="8692770" cy="1323439"/>
          </a:xfrm>
          <a:prstGeom prst="rect">
            <a:avLst/>
          </a:prstGeom>
          <a:noFill/>
        </p:spPr>
        <p:txBody>
          <a:bodyPr wrap="square" rtlCol="0">
            <a:spAutoFit/>
          </a:bodyPr>
          <a:lstStyle/>
          <a:p>
            <a:pPr eaLnBrk="1" fontAlgn="auto" hangingPunct="1">
              <a:spcBef>
                <a:spcPts val="0"/>
              </a:spcBef>
              <a:spcAft>
                <a:spcPts val="0"/>
              </a:spcAft>
            </a:pPr>
            <a:r>
              <a:rPr lang="en-US" sz="4000" b="1" dirty="0" smtClean="0">
                <a:solidFill>
                  <a:prstClr val="black"/>
                </a:solidFill>
                <a:latin typeface="Calibri"/>
              </a:rPr>
              <a:t>Goals for the Day: </a:t>
            </a:r>
            <a:r>
              <a:rPr lang="en-US" sz="4000" dirty="0" smtClean="0">
                <a:solidFill>
                  <a:prstClr val="black"/>
                </a:solidFill>
                <a:latin typeface="Calibri"/>
              </a:rPr>
              <a:t>What will we accomplish together?</a:t>
            </a:r>
            <a:endParaRPr lang="en-US" sz="4000" dirty="0">
              <a:solidFill>
                <a:prstClr val="black"/>
              </a:solidFill>
              <a:latin typeface="Calibri"/>
            </a:endParaRPr>
          </a:p>
        </p:txBody>
      </p:sp>
      <p:sp>
        <p:nvSpPr>
          <p:cNvPr id="101" name="TextBox 100"/>
          <p:cNvSpPr txBox="1"/>
          <p:nvPr/>
        </p:nvSpPr>
        <p:spPr>
          <a:xfrm>
            <a:off x="5638800" y="1409700"/>
            <a:ext cx="3555526" cy="4401205"/>
          </a:xfrm>
          <a:prstGeom prst="rect">
            <a:avLst/>
          </a:prstGeom>
          <a:noFill/>
        </p:spPr>
        <p:txBody>
          <a:bodyPr wrap="square" rtlCol="0">
            <a:spAutoFit/>
          </a:bodyPr>
          <a:lstStyle/>
          <a:p>
            <a:pPr marL="457200" indent="-457200" eaLnBrk="1" fontAlgn="auto" hangingPunct="1">
              <a:spcBef>
                <a:spcPts val="0"/>
              </a:spcBef>
              <a:spcAft>
                <a:spcPts val="0"/>
              </a:spcAft>
              <a:buFont typeface="+mj-lt"/>
              <a:buAutoNum type="arabicPeriod"/>
            </a:pPr>
            <a:r>
              <a:rPr lang="en-US" sz="2000" dirty="0" smtClean="0">
                <a:solidFill>
                  <a:prstClr val="black"/>
                </a:solidFill>
                <a:latin typeface="Calibri"/>
              </a:rPr>
              <a:t>Identify regional successes and issues/challenges in: </a:t>
            </a:r>
          </a:p>
          <a:p>
            <a:pPr marL="800100" lvl="1" indent="-342900">
              <a:buFont typeface="Arial"/>
              <a:buChar char="•"/>
            </a:pPr>
            <a:r>
              <a:rPr lang="en-US" sz="2000" dirty="0" smtClean="0">
                <a:solidFill>
                  <a:prstClr val="black"/>
                </a:solidFill>
                <a:latin typeface="Calibri"/>
              </a:rPr>
              <a:t>Co-requisite math legislation </a:t>
            </a:r>
          </a:p>
          <a:p>
            <a:pPr marL="800100" lvl="1" indent="-342900">
              <a:buFont typeface="Arial"/>
              <a:buChar char="•"/>
            </a:pPr>
            <a:r>
              <a:rPr lang="en-US" sz="2000" dirty="0" smtClean="0">
                <a:solidFill>
                  <a:prstClr val="black"/>
                </a:solidFill>
                <a:latin typeface="Calibri"/>
              </a:rPr>
              <a:t>Advising for math pathways </a:t>
            </a:r>
          </a:p>
          <a:p>
            <a:pPr marL="800100" lvl="1" indent="-342900">
              <a:buFont typeface="Arial"/>
              <a:buChar char="•"/>
            </a:pPr>
            <a:r>
              <a:rPr lang="en-US" sz="2000" dirty="0" smtClean="0">
                <a:solidFill>
                  <a:prstClr val="black"/>
                </a:solidFill>
                <a:latin typeface="Calibri"/>
              </a:rPr>
              <a:t>Math transfer</a:t>
            </a:r>
          </a:p>
          <a:p>
            <a:pPr lvl="1"/>
            <a:endParaRPr lang="en-US" sz="2000" dirty="0" smtClean="0">
              <a:solidFill>
                <a:prstClr val="black"/>
              </a:solidFill>
              <a:latin typeface="Calibri"/>
            </a:endParaRPr>
          </a:p>
          <a:p>
            <a:pPr marL="457200" indent="-457200">
              <a:buAutoNum type="arabicPeriod" startAt="2"/>
            </a:pPr>
            <a:r>
              <a:rPr lang="en-US" sz="2000" dirty="0" smtClean="0">
                <a:solidFill>
                  <a:prstClr val="black"/>
                </a:solidFill>
                <a:latin typeface="Calibri"/>
              </a:rPr>
              <a:t>Plan for capturing &amp; disseminating regional  issues and actions in a white paper(s)</a:t>
            </a:r>
          </a:p>
          <a:p>
            <a:endParaRPr lang="en-US" sz="2000" dirty="0" smtClean="0">
              <a:solidFill>
                <a:prstClr val="black"/>
              </a:solidFill>
              <a:latin typeface="Calibri"/>
            </a:endParaRPr>
          </a:p>
          <a:p>
            <a:pPr marL="457200" indent="-457200">
              <a:buAutoNum type="arabicPeriod" startAt="2"/>
            </a:pPr>
            <a:r>
              <a:rPr lang="en-US" sz="2000" dirty="0" smtClean="0">
                <a:solidFill>
                  <a:prstClr val="black"/>
                </a:solidFill>
                <a:latin typeface="Calibri"/>
              </a:rPr>
              <a:t>Action steps for 2017-8 </a:t>
            </a:r>
          </a:p>
        </p:txBody>
      </p:sp>
      <p:sp>
        <p:nvSpPr>
          <p:cNvPr id="2" name="Slide Number Placeholder 1"/>
          <p:cNvSpPr>
            <a:spLocks noGrp="1"/>
          </p:cNvSpPr>
          <p:nvPr>
            <p:ph type="sldNum" sz="quarter" idx="12"/>
          </p:nvPr>
        </p:nvSpPr>
        <p:spPr/>
        <p:txBody>
          <a:bodyPr/>
          <a:lstStyle/>
          <a:p>
            <a:fld id="{A47D61D3-888D-4C13-B108-C50EAFD20583}" type="slidenum">
              <a:rPr lang="en-US" smtClean="0">
                <a:solidFill>
                  <a:prstClr val="white"/>
                </a:solidFill>
                <a:latin typeface="Calibri"/>
              </a:rPr>
              <a:pPr/>
              <a:t>2</a:t>
            </a:fld>
            <a:endParaRPr lang="en-US" dirty="0">
              <a:solidFill>
                <a:prstClr val="white"/>
              </a:solidFill>
              <a:latin typeface="Calibri"/>
            </a:endParaRPr>
          </a:p>
        </p:txBody>
      </p:sp>
      <p:pic>
        <p:nvPicPr>
          <p:cNvPr id="5" name="Picture 4" descr="NMP at the Doubletree_May 20-2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05000"/>
            <a:ext cx="4724400" cy="3151175"/>
          </a:xfrm>
          <a:prstGeom prst="rect">
            <a:avLst/>
          </a:prstGeom>
        </p:spPr>
      </p:pic>
    </p:spTree>
    <p:extLst>
      <p:ext uri="{BB962C8B-B14F-4D97-AF65-F5344CB8AC3E}">
        <p14:creationId xmlns:p14="http://schemas.microsoft.com/office/powerpoint/2010/main" val="4410426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755760-801E-B94C-BD4D-729510EB6590}" type="slidenum">
              <a:rPr lang="en-US" smtClean="0">
                <a:solidFill>
                  <a:srgbClr val="FFFFFF"/>
                </a:solidFill>
              </a:rPr>
              <a:pPr/>
              <a:t>20</a:t>
            </a:fld>
            <a:endParaRPr lang="en-US" dirty="0">
              <a:solidFill>
                <a:srgbClr val="FFFFFF"/>
              </a:solidFill>
            </a:endParaRPr>
          </a:p>
        </p:txBody>
      </p:sp>
      <p:sp>
        <p:nvSpPr>
          <p:cNvPr id="8" name="TextBox 7"/>
          <p:cNvSpPr txBox="1"/>
          <p:nvPr/>
        </p:nvSpPr>
        <p:spPr>
          <a:xfrm>
            <a:off x="2819400" y="1524000"/>
            <a:ext cx="6019800" cy="3626525"/>
          </a:xfrm>
          <a:prstGeom prst="roundRect">
            <a:avLst/>
          </a:prstGeom>
          <a:noFill/>
        </p:spPr>
        <p:txBody>
          <a:bodyPr wrap="square" rtlCol="0">
            <a:spAutoFit/>
          </a:bodyPr>
          <a:lstStyle/>
          <a:p>
            <a:pPr>
              <a:spcAft>
                <a:spcPts val="600"/>
              </a:spcAft>
            </a:pPr>
            <a:r>
              <a:rPr lang="en-US" dirty="0" smtClean="0">
                <a:solidFill>
                  <a:srgbClr val="000000"/>
                </a:solidFill>
                <a:latin typeface="Calibri"/>
                <a:cs typeface="Calibri"/>
              </a:rPr>
              <a:t>…the percent of bachelor’s completers that had community college credit on their transcripts. Almost 40% had 30+ SCH.</a:t>
            </a:r>
          </a:p>
          <a:p>
            <a:pPr marL="342900" indent="-342900">
              <a:spcAft>
                <a:spcPts val="600"/>
              </a:spcAft>
              <a:buFont typeface="Arial"/>
              <a:buChar char="•"/>
            </a:pPr>
            <a:endParaRPr lang="en-US" dirty="0" smtClean="0">
              <a:solidFill>
                <a:srgbClr val="000000"/>
              </a:solidFill>
              <a:latin typeface="Calibri"/>
              <a:cs typeface="Calibri"/>
            </a:endParaRPr>
          </a:p>
          <a:p>
            <a:pPr>
              <a:spcAft>
                <a:spcPts val="600"/>
              </a:spcAft>
            </a:pPr>
            <a:endParaRPr lang="en-US" dirty="0">
              <a:solidFill>
                <a:srgbClr val="000000"/>
              </a:solidFill>
              <a:latin typeface="Calibri"/>
              <a:cs typeface="Calibri"/>
            </a:endParaRPr>
          </a:p>
          <a:p>
            <a:pPr>
              <a:spcAft>
                <a:spcPts val="600"/>
              </a:spcAft>
            </a:pPr>
            <a:r>
              <a:rPr lang="en-US" dirty="0" smtClean="0">
                <a:solidFill>
                  <a:srgbClr val="000000"/>
                </a:solidFill>
                <a:latin typeface="Calibri"/>
                <a:cs typeface="Calibri"/>
              </a:rPr>
              <a:t>…the average number of credits accumulated by a bachelor’s degree completer</a:t>
            </a:r>
            <a:endParaRPr lang="en-US" dirty="0">
              <a:solidFill>
                <a:srgbClr val="000000"/>
              </a:solidFill>
              <a:latin typeface="Calibri"/>
              <a:cs typeface="Calibri"/>
            </a:endParaRPr>
          </a:p>
        </p:txBody>
      </p:sp>
      <p:sp>
        <p:nvSpPr>
          <p:cNvPr id="3" name="Rounded Rectangle 2"/>
          <p:cNvSpPr/>
          <p:nvPr/>
        </p:nvSpPr>
        <p:spPr>
          <a:xfrm>
            <a:off x="381000" y="16002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78</a:t>
            </a:r>
            <a:endParaRPr lang="en-US" sz="8800" dirty="0"/>
          </a:p>
        </p:txBody>
      </p:sp>
      <p:sp>
        <p:nvSpPr>
          <p:cNvPr id="6" name="Rounded Rectangle 5"/>
          <p:cNvSpPr/>
          <p:nvPr/>
        </p:nvSpPr>
        <p:spPr>
          <a:xfrm>
            <a:off x="381000" y="3733800"/>
            <a:ext cx="22098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smtClean="0"/>
              <a:t>149</a:t>
            </a:r>
            <a:endParaRPr lang="en-US" sz="8800" dirty="0"/>
          </a:p>
        </p:txBody>
      </p:sp>
      <p:sp>
        <p:nvSpPr>
          <p:cNvPr id="5" name="Oval Callout 4"/>
          <p:cNvSpPr/>
          <p:nvPr/>
        </p:nvSpPr>
        <p:spPr>
          <a:xfrm>
            <a:off x="3276600" y="1371600"/>
            <a:ext cx="4267200" cy="1447800"/>
          </a:xfrm>
          <a:prstGeom prst="wedgeEllipseCallout">
            <a:avLst>
              <a:gd name="adj1" fmla="val -62621"/>
              <a:gd name="adj2" fmla="val 800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Highest in U.S. according to National Student Clearinghouse</a:t>
            </a:r>
            <a:endParaRPr lang="en-US" dirty="0"/>
          </a:p>
        </p:txBody>
      </p:sp>
      <p:sp>
        <p:nvSpPr>
          <p:cNvPr id="9" name="Oval Callout 8"/>
          <p:cNvSpPr/>
          <p:nvPr/>
        </p:nvSpPr>
        <p:spPr>
          <a:xfrm>
            <a:off x="3200400" y="3429000"/>
            <a:ext cx="4267200" cy="1447800"/>
          </a:xfrm>
          <a:prstGeom prst="wedgeEllipseCallout">
            <a:avLst>
              <a:gd name="adj1" fmla="val -62621"/>
              <a:gd name="adj2" fmla="val 800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Highest in 36-state sample according to Complete College America</a:t>
            </a:r>
            <a:endParaRPr lang="en-US" dirty="0"/>
          </a:p>
        </p:txBody>
      </p:sp>
      <p:sp>
        <p:nvSpPr>
          <p:cNvPr id="2" name="Title 1"/>
          <p:cNvSpPr>
            <a:spLocks noGrp="1"/>
          </p:cNvSpPr>
          <p:nvPr>
            <p:ph type="title"/>
          </p:nvPr>
        </p:nvSpPr>
        <p:spPr/>
        <p:txBody>
          <a:bodyPr/>
          <a:lstStyle/>
          <a:p>
            <a:r>
              <a:rPr lang="en-US" dirty="0">
                <a:solidFill>
                  <a:srgbClr val="000000"/>
                </a:solidFill>
                <a:cs typeface="Calibri"/>
              </a:rPr>
              <a:t>Texas Transfer Context</a:t>
            </a:r>
            <a:endParaRPr lang="en-US" dirty="0"/>
          </a:p>
        </p:txBody>
      </p:sp>
    </p:spTree>
    <p:extLst>
      <p:ext uri="{BB962C8B-B14F-4D97-AF65-F5344CB8AC3E}">
        <p14:creationId xmlns:p14="http://schemas.microsoft.com/office/powerpoint/2010/main" val="21234856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prstClr val="black"/>
                </a:solidFill>
                <a:latin typeface="Calibri"/>
                <a:ea typeface="+mn-ea"/>
                <a:cs typeface="+mn-cs"/>
              </a:rPr>
              <a:t>Trends Across Texas Universities</a:t>
            </a:r>
            <a:r>
              <a:rPr lang="en-US" dirty="0" smtClean="0"/>
              <a:t>	</a:t>
            </a:r>
            <a:endParaRPr lang="en-US" dirty="0"/>
          </a:p>
        </p:txBody>
      </p:sp>
      <p:sp>
        <p:nvSpPr>
          <p:cNvPr id="4" name="Slide Number Placeholder 3"/>
          <p:cNvSpPr>
            <a:spLocks noGrp="1"/>
          </p:cNvSpPr>
          <p:nvPr>
            <p:ph type="sldNum" sz="quarter" idx="12"/>
          </p:nvPr>
        </p:nvSpPr>
        <p:spPr/>
        <p:txBody>
          <a:bodyPr/>
          <a:lstStyle/>
          <a:p>
            <a:fld id="{A47D61D3-888D-4C13-B108-C50EAFD20583}" type="slidenum">
              <a:rPr lang="en-US" smtClean="0">
                <a:solidFill>
                  <a:prstClr val="white"/>
                </a:solidFill>
                <a:latin typeface="Calibri"/>
              </a:rPr>
              <a:pPr/>
              <a:t>21</a:t>
            </a:fld>
            <a:endParaRPr lang="en-US">
              <a:solidFill>
                <a:prstClr val="white"/>
              </a:solidFill>
              <a:latin typeface="Calibri"/>
            </a:endParaRPr>
          </a:p>
        </p:txBody>
      </p:sp>
      <p:graphicFrame>
        <p:nvGraphicFramePr>
          <p:cNvPr id="6" name="Chart 5"/>
          <p:cNvGraphicFramePr>
            <a:graphicFrameLocks/>
          </p:cNvGraphicFramePr>
          <p:nvPr>
            <p:extLst>
              <p:ext uri="{D42A27DB-BD31-4B8C-83A1-F6EECF244321}">
                <p14:modId xmlns:p14="http://schemas.microsoft.com/office/powerpoint/2010/main" val="2253108743"/>
              </p:ext>
            </p:extLst>
          </p:nvPr>
        </p:nvGraphicFramePr>
        <p:xfrm>
          <a:off x="228600" y="1524000"/>
          <a:ext cx="8629650" cy="417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34528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70488:Users:jenniferdorsey:Desktop:Screen Shot 2016-09-21 at 1.45.4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11" y="1511300"/>
            <a:ext cx="9105089" cy="3657600"/>
          </a:xfrm>
          <a:prstGeom prst="rect">
            <a:avLst/>
          </a:prstGeom>
          <a:noFill/>
          <a:ln>
            <a:noFill/>
          </a:ln>
        </p:spPr>
      </p:pic>
      <p:sp>
        <p:nvSpPr>
          <p:cNvPr id="3" name="Title 2"/>
          <p:cNvSpPr>
            <a:spLocks noGrp="1"/>
          </p:cNvSpPr>
          <p:nvPr>
            <p:ph type="title"/>
          </p:nvPr>
        </p:nvSpPr>
        <p:spPr>
          <a:xfrm>
            <a:off x="304800" y="274638"/>
            <a:ext cx="8229600" cy="645782"/>
          </a:xfrm>
        </p:spPr>
        <p:txBody>
          <a:bodyPr/>
          <a:lstStyle/>
          <a:p>
            <a:r>
              <a:rPr lang="en-US" dirty="0" smtClean="0"/>
              <a:t>Fall 2016 Texas Math Pathways Offerings</a:t>
            </a:r>
            <a:endParaRPr lang="en-US" dirty="0"/>
          </a:p>
        </p:txBody>
      </p:sp>
    </p:spTree>
    <p:extLst>
      <p:ext uri="{BB962C8B-B14F-4D97-AF65-F5344CB8AC3E}">
        <p14:creationId xmlns:p14="http://schemas.microsoft.com/office/powerpoint/2010/main" val="31997043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992"/>
            <a:ext cx="8229600" cy="4115608"/>
          </a:xfrm>
        </p:spPr>
        <p:txBody>
          <a:bodyPr>
            <a:normAutofit/>
          </a:bodyPr>
          <a:lstStyle/>
          <a:p>
            <a:r>
              <a:rPr lang="en-US" sz="6000" dirty="0" smtClean="0"/>
              <a:t>College Level Math Completion in First Year </a:t>
            </a:r>
            <a:endParaRPr lang="en-US" sz="6000" dirty="0"/>
          </a:p>
        </p:txBody>
      </p:sp>
    </p:spTree>
    <p:extLst>
      <p:ext uri="{BB962C8B-B14F-4D97-AF65-F5344CB8AC3E}">
        <p14:creationId xmlns:p14="http://schemas.microsoft.com/office/powerpoint/2010/main" val="36810409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Placement </a:t>
            </a:r>
          </a:p>
          <a:p>
            <a:endParaRPr lang="en-US" dirty="0"/>
          </a:p>
          <a:p>
            <a:r>
              <a:rPr lang="en-US" dirty="0" smtClean="0"/>
              <a:t>Multiple Measures </a:t>
            </a:r>
          </a:p>
          <a:p>
            <a:endParaRPr lang="en-US" dirty="0"/>
          </a:p>
          <a:p>
            <a:r>
              <a:rPr lang="en-US" dirty="0" smtClean="0"/>
              <a:t>Acceleration e.g.  Co-requisite </a:t>
            </a:r>
          </a:p>
        </p:txBody>
      </p:sp>
      <p:sp>
        <p:nvSpPr>
          <p:cNvPr id="3" name="Title 2"/>
          <p:cNvSpPr>
            <a:spLocks noGrp="1"/>
          </p:cNvSpPr>
          <p:nvPr>
            <p:ph type="title"/>
          </p:nvPr>
        </p:nvSpPr>
        <p:spPr/>
        <p:txBody>
          <a:bodyPr>
            <a:noAutofit/>
          </a:bodyPr>
          <a:lstStyle/>
          <a:p>
            <a:r>
              <a:rPr lang="en-US" sz="4000" dirty="0" smtClean="0"/>
              <a:t>College Level Math First Year </a:t>
            </a:r>
            <a:endParaRPr lang="en-US" sz="4000" dirty="0"/>
          </a:p>
        </p:txBody>
      </p:sp>
    </p:spTree>
    <p:extLst>
      <p:ext uri="{BB962C8B-B14F-4D97-AF65-F5344CB8AC3E}">
        <p14:creationId xmlns:p14="http://schemas.microsoft.com/office/powerpoint/2010/main" val="10267130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60338"/>
            <a:ext cx="8229600" cy="1143000"/>
          </a:xfrm>
        </p:spPr>
        <p:txBody>
          <a:bodyPr>
            <a:normAutofit fontScale="90000"/>
          </a:bodyPr>
          <a:lstStyle/>
          <a:p>
            <a:r>
              <a:rPr lang="en-US" dirty="0" smtClean="0">
                <a:solidFill>
                  <a:srgbClr val="191F24"/>
                </a:solidFill>
              </a:rPr>
              <a:t>Percentage of DE students enrolled in an accelerated option is increasing</a:t>
            </a:r>
            <a:endParaRPr lang="en-US" dirty="0">
              <a:solidFill>
                <a:srgbClr val="191F24"/>
              </a:solidFill>
            </a:endParaRPr>
          </a:p>
        </p:txBody>
      </p:sp>
      <p:sp>
        <p:nvSpPr>
          <p:cNvPr id="4" name="Slide Number Placeholder 3"/>
          <p:cNvSpPr>
            <a:spLocks noGrp="1"/>
          </p:cNvSpPr>
          <p:nvPr>
            <p:ph type="sldNum" sz="quarter" idx="12"/>
          </p:nvPr>
        </p:nvSpPr>
        <p:spPr/>
        <p:txBody>
          <a:bodyPr/>
          <a:lstStyle/>
          <a:p>
            <a:fld id="{42B960B7-1A5D-4A40-9C6E-0A7BBAA5F990}" type="slidenum">
              <a:rPr lang="en-US" smtClean="0"/>
              <a:t>25</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85635231"/>
              </p:ext>
            </p:extLst>
          </p:nvPr>
        </p:nvGraphicFramePr>
        <p:xfrm>
          <a:off x="249029" y="1690689"/>
          <a:ext cx="8541288" cy="43610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794250" y="6482338"/>
            <a:ext cx="3111500" cy="307777"/>
          </a:xfrm>
          <a:prstGeom prst="rect">
            <a:avLst/>
          </a:prstGeom>
          <a:noFill/>
          <a:ln>
            <a:noFill/>
          </a:ln>
        </p:spPr>
        <p:txBody>
          <a:bodyPr wrap="square" rtlCol="0">
            <a:spAutoFit/>
          </a:bodyPr>
          <a:lstStyle/>
          <a:p>
            <a:r>
              <a:rPr lang="en-US" sz="1400" dirty="0">
                <a:solidFill>
                  <a:schemeClr val="bg1"/>
                </a:solidFill>
              </a:rPr>
              <a:t>Source: </a:t>
            </a:r>
            <a:r>
              <a:rPr lang="en-US" sz="1400" dirty="0" smtClean="0">
                <a:solidFill>
                  <a:schemeClr val="bg1"/>
                </a:solidFill>
              </a:rPr>
              <a:t>THECB Data, CBM00S</a:t>
            </a:r>
            <a:endParaRPr lang="en-US" sz="14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50" y="6309360"/>
            <a:ext cx="1219200" cy="487680"/>
          </a:xfrm>
          <a:prstGeom prst="rect">
            <a:avLst/>
          </a:prstGeom>
        </p:spPr>
      </p:pic>
    </p:spTree>
    <p:extLst>
      <p:ext uri="{BB962C8B-B14F-4D97-AF65-F5344CB8AC3E}">
        <p14:creationId xmlns:p14="http://schemas.microsoft.com/office/powerpoint/2010/main" val="21649061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smtClean="0">
                <a:solidFill>
                  <a:srgbClr val="191F24"/>
                </a:solidFill>
              </a:rPr>
              <a:t>Successful first college-level course completion is increasing for underprepared students within 1 year</a:t>
            </a:r>
            <a:endParaRPr lang="en-US" sz="2600" dirty="0">
              <a:solidFill>
                <a:srgbClr val="191F24"/>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16472051"/>
              </p:ext>
            </p:extLst>
          </p:nvPr>
        </p:nvGraphicFramePr>
        <p:xfrm>
          <a:off x="469900" y="1194040"/>
          <a:ext cx="8134350" cy="476226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8604250" y="6477000"/>
            <a:ext cx="533400" cy="381000"/>
          </a:xfrm>
        </p:spPr>
        <p:txBody>
          <a:bodyPr/>
          <a:lstStyle/>
          <a:p>
            <a:fld id="{42B960B7-1A5D-4A40-9C6E-0A7BBAA5F990}" type="slidenum">
              <a:rPr lang="en-US" smtClean="0"/>
              <a:t>26</a:t>
            </a:fld>
            <a:endParaRPr lang="en-US" dirty="0"/>
          </a:p>
        </p:txBody>
      </p:sp>
      <p:sp>
        <p:nvSpPr>
          <p:cNvPr id="6" name="TextBox 5"/>
          <p:cNvSpPr txBox="1"/>
          <p:nvPr/>
        </p:nvSpPr>
        <p:spPr>
          <a:xfrm>
            <a:off x="3733800" y="6477000"/>
            <a:ext cx="5410200" cy="307777"/>
          </a:xfrm>
          <a:prstGeom prst="rect">
            <a:avLst/>
          </a:prstGeom>
          <a:noFill/>
          <a:ln>
            <a:noFill/>
          </a:ln>
        </p:spPr>
        <p:txBody>
          <a:bodyPr wrap="square" rtlCol="0">
            <a:spAutoFit/>
          </a:bodyPr>
          <a:lstStyle/>
          <a:p>
            <a:r>
              <a:rPr lang="en-US" sz="1400" dirty="0">
                <a:solidFill>
                  <a:schemeClr val="bg1"/>
                </a:solidFill>
              </a:rPr>
              <a:t>Source: </a:t>
            </a:r>
            <a:r>
              <a:rPr lang="en-US" sz="1400" dirty="0" smtClean="0">
                <a:solidFill>
                  <a:schemeClr val="bg1"/>
                </a:solidFill>
              </a:rPr>
              <a:t>THECB data, </a:t>
            </a:r>
            <a:r>
              <a:rPr lang="en-US" sz="1400" dirty="0">
                <a:solidFill>
                  <a:schemeClr val="bg1"/>
                </a:solidFill>
              </a:rPr>
              <a:t>Developmental Education Report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50" y="6309360"/>
            <a:ext cx="1219200" cy="487680"/>
          </a:xfrm>
          <a:prstGeom prst="rect">
            <a:avLst/>
          </a:prstGeom>
        </p:spPr>
      </p:pic>
    </p:spTree>
    <p:extLst>
      <p:ext uri="{BB962C8B-B14F-4D97-AF65-F5344CB8AC3E}">
        <p14:creationId xmlns:p14="http://schemas.microsoft.com/office/powerpoint/2010/main" val="13930240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262F36"/>
                </a:solidFill>
              </a:rPr>
              <a:t>Co-requisite</a:t>
            </a:r>
            <a:endParaRPr lang="en-US" sz="4000" dirty="0">
              <a:solidFill>
                <a:srgbClr val="262F36"/>
              </a:solidFill>
            </a:endParaRPr>
          </a:p>
        </p:txBody>
      </p:sp>
      <p:sp>
        <p:nvSpPr>
          <p:cNvPr id="9" name="Content Placeholder 8"/>
          <p:cNvSpPr>
            <a:spLocks noGrp="1"/>
          </p:cNvSpPr>
          <p:nvPr>
            <p:ph idx="1"/>
          </p:nvPr>
        </p:nvSpPr>
        <p:spPr/>
        <p:txBody>
          <a:bodyPr/>
          <a:lstStyle/>
          <a:p>
            <a:pPr marL="0" indent="0">
              <a:buNone/>
            </a:pP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Does </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institution offer a </a:t>
            </a: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corequisite </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(co-enrollment/mainstreaming) option for each college-level course area</a:t>
            </a: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3600" dirty="0">
                <a:solidFill>
                  <a:srgbClr val="0000FF"/>
                </a:solidFill>
              </a:rPr>
              <a:t>The majority of institutions report offering a </a:t>
            </a:r>
            <a:r>
              <a:rPr lang="en-US" sz="3600" dirty="0" smtClean="0">
                <a:solidFill>
                  <a:srgbClr val="0000FF"/>
                </a:solidFill>
              </a:rPr>
              <a:t>co-requisite </a:t>
            </a:r>
            <a:r>
              <a:rPr lang="en-US" sz="3600" dirty="0">
                <a:solidFill>
                  <a:srgbClr val="0000FF"/>
                </a:solidFill>
              </a:rPr>
              <a:t>DE option</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p:cNvSpPr>
            <a:spLocks noGrp="1"/>
          </p:cNvSpPr>
          <p:nvPr>
            <p:ph type="sldNum" sz="quarter" idx="12"/>
          </p:nvPr>
        </p:nvSpPr>
        <p:spPr>
          <a:xfrm>
            <a:off x="8610600" y="6500474"/>
            <a:ext cx="533400" cy="381000"/>
          </a:xfrm>
        </p:spPr>
        <p:txBody>
          <a:bodyPr/>
          <a:lstStyle/>
          <a:p>
            <a:fld id="{42B960B7-1A5D-4A40-9C6E-0A7BBAA5F990}" type="slidenum">
              <a:rPr lang="en-US" smtClean="0"/>
              <a:t>27</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382161759"/>
              </p:ext>
            </p:extLst>
          </p:nvPr>
        </p:nvGraphicFramePr>
        <p:xfrm>
          <a:off x="945399" y="3674133"/>
          <a:ext cx="7253201" cy="2033374"/>
        </p:xfrm>
        <a:graphic>
          <a:graphicData uri="http://schemas.openxmlformats.org/drawingml/2006/table">
            <a:tbl>
              <a:tblPr firstRow="1" firstCol="1" bandRow="1">
                <a:tableStyleId>{5C22544A-7EE6-4342-B048-85BDC9FD1C3A}</a:tableStyleId>
              </a:tblPr>
              <a:tblGrid>
                <a:gridCol w="3418169"/>
                <a:gridCol w="2017127"/>
                <a:gridCol w="1817905"/>
              </a:tblGrid>
              <a:tr h="413192">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Yes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endParaRPr lang="en-US" sz="2000" dirty="0" smtClean="0">
                        <a:effectLst/>
                      </a:endParaRPr>
                    </a:p>
                    <a:p>
                      <a:pPr marL="0" marR="0" algn="ctr">
                        <a:lnSpc>
                          <a:spcPct val="107000"/>
                        </a:lnSpc>
                        <a:spcBef>
                          <a:spcPts val="0"/>
                        </a:spcBef>
                        <a:spcAft>
                          <a:spcPts val="0"/>
                        </a:spcAft>
                      </a:pPr>
                      <a:r>
                        <a:rPr lang="en-US" sz="2000" dirty="0" smtClean="0">
                          <a:effectLst/>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7788">
                <a:tc>
                  <a:txBody>
                    <a:bodyPr/>
                    <a:lstStyle/>
                    <a:p>
                      <a:pPr marL="0" marR="0">
                        <a:lnSpc>
                          <a:spcPct val="107000"/>
                        </a:lnSpc>
                        <a:spcBef>
                          <a:spcPts val="0"/>
                        </a:spcBef>
                        <a:spcAft>
                          <a:spcPts val="0"/>
                        </a:spcAft>
                      </a:pPr>
                      <a:r>
                        <a:rPr lang="en-US" sz="2000" dirty="0">
                          <a:effectLst/>
                        </a:rPr>
                        <a:t>Math-intensive </a:t>
                      </a:r>
                      <a:r>
                        <a:rPr lang="en-US" sz="2000" dirty="0" smtClean="0">
                          <a:effectLst/>
                        </a:rPr>
                        <a:t>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73%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5826">
                <a:tc>
                  <a:txBody>
                    <a:bodyPr/>
                    <a:lstStyle/>
                    <a:p>
                      <a:pPr marL="0" marR="0">
                        <a:lnSpc>
                          <a:spcPct val="107000"/>
                        </a:lnSpc>
                        <a:spcBef>
                          <a:spcPts val="0"/>
                        </a:spcBef>
                        <a:spcAft>
                          <a:spcPts val="0"/>
                        </a:spcAft>
                      </a:pPr>
                      <a:r>
                        <a:rPr lang="en-US" sz="2000" dirty="0">
                          <a:effectLst/>
                        </a:rPr>
                        <a:t>Reading-intensive </a:t>
                      </a:r>
                      <a:r>
                        <a:rPr lang="en-US" sz="2000" dirty="0" smtClean="0">
                          <a:effectLst/>
                        </a:rPr>
                        <a:t>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7488">
                <a:tc>
                  <a:txBody>
                    <a:bodyPr/>
                    <a:lstStyle/>
                    <a:p>
                      <a:pPr marL="0" marR="0">
                        <a:lnSpc>
                          <a:spcPct val="107000"/>
                        </a:lnSpc>
                        <a:spcBef>
                          <a:spcPts val="0"/>
                        </a:spcBef>
                        <a:spcAft>
                          <a:spcPts val="0"/>
                        </a:spcAft>
                      </a:pPr>
                      <a:r>
                        <a:rPr lang="en-US" sz="2000" dirty="0">
                          <a:effectLst/>
                        </a:rPr>
                        <a:t>Writing-intensive </a:t>
                      </a:r>
                      <a:r>
                        <a:rPr lang="en-US" sz="2000" dirty="0" smtClean="0">
                          <a:effectLst/>
                        </a:rPr>
                        <a:t>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TextBox 9"/>
          <p:cNvSpPr txBox="1"/>
          <p:nvPr/>
        </p:nvSpPr>
        <p:spPr>
          <a:xfrm>
            <a:off x="2463800" y="6475074"/>
            <a:ext cx="5441950" cy="523220"/>
          </a:xfrm>
          <a:prstGeom prst="rect">
            <a:avLst/>
          </a:prstGeom>
          <a:noFill/>
          <a:ln>
            <a:noFill/>
          </a:ln>
        </p:spPr>
        <p:txBody>
          <a:bodyPr wrap="square" rtlCol="0">
            <a:spAutoFit/>
          </a:bodyPr>
          <a:lstStyle/>
          <a:p>
            <a:r>
              <a:rPr lang="en-US" sz="1400" dirty="0">
                <a:solidFill>
                  <a:schemeClr val="bg1"/>
                </a:solidFill>
              </a:rPr>
              <a:t>Source: Source: Developmental Education Program Survey (DEPS) 2016</a:t>
            </a:r>
          </a:p>
          <a:p>
            <a:endParaRPr lang="en-US" sz="140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750" y="6351228"/>
            <a:ext cx="1219200" cy="487680"/>
          </a:xfrm>
          <a:prstGeom prst="rect">
            <a:avLst/>
          </a:prstGeom>
        </p:spPr>
      </p:pic>
    </p:spTree>
    <p:extLst>
      <p:ext uri="{BB962C8B-B14F-4D97-AF65-F5344CB8AC3E}">
        <p14:creationId xmlns:p14="http://schemas.microsoft.com/office/powerpoint/2010/main" val="5559076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6650864" cy="6144269"/>
          </a:xfrm>
          <a:prstGeom prst="rect">
            <a:avLst/>
          </a:prstGeom>
        </p:spPr>
      </p:pic>
      <p:sp>
        <p:nvSpPr>
          <p:cNvPr id="3" name="TextBox 2"/>
          <p:cNvSpPr txBox="1"/>
          <p:nvPr/>
        </p:nvSpPr>
        <p:spPr>
          <a:xfrm>
            <a:off x="6955664" y="604157"/>
            <a:ext cx="1404258" cy="1200329"/>
          </a:xfrm>
          <a:prstGeom prst="rect">
            <a:avLst/>
          </a:prstGeom>
          <a:noFill/>
        </p:spPr>
        <p:txBody>
          <a:bodyPr wrap="square" rtlCol="0">
            <a:spAutoFit/>
          </a:bodyPr>
          <a:lstStyle/>
          <a:p>
            <a:r>
              <a:rPr lang="en-US" dirty="0" smtClean="0"/>
              <a:t>Source: </a:t>
            </a:r>
            <a:r>
              <a:rPr lang="en-US" dirty="0" smtClean="0">
                <a:hlinkClick r:id="rId4"/>
              </a:rPr>
              <a:t>Tennessee Board of Regents. </a:t>
            </a:r>
            <a:endParaRPr lang="en-US" dirty="0"/>
          </a:p>
        </p:txBody>
      </p:sp>
    </p:spTree>
    <p:extLst>
      <p:ext uri="{BB962C8B-B14F-4D97-AF65-F5344CB8AC3E}">
        <p14:creationId xmlns:p14="http://schemas.microsoft.com/office/powerpoint/2010/main" val="19004266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Group I : Math Faculty Co-requisite </a:t>
            </a:r>
          </a:p>
          <a:p>
            <a:endParaRPr lang="en-US" sz="3200" dirty="0"/>
          </a:p>
          <a:p>
            <a:r>
              <a:rPr lang="en-US" sz="3200" dirty="0" smtClean="0"/>
              <a:t>Group II:  Advising for Math Pathways </a:t>
            </a:r>
          </a:p>
          <a:p>
            <a:endParaRPr lang="en-US" sz="3200" dirty="0"/>
          </a:p>
          <a:p>
            <a:r>
              <a:rPr lang="en-US" sz="3200" dirty="0" smtClean="0"/>
              <a:t>Group III: Transfer &amp; Articulation of Math by Program </a:t>
            </a:r>
            <a:endParaRPr lang="en-US" sz="3200" dirty="0"/>
          </a:p>
        </p:txBody>
      </p:sp>
      <p:sp>
        <p:nvSpPr>
          <p:cNvPr id="4" name="Title 3"/>
          <p:cNvSpPr>
            <a:spLocks noGrp="1"/>
          </p:cNvSpPr>
          <p:nvPr>
            <p:ph type="title"/>
          </p:nvPr>
        </p:nvSpPr>
        <p:spPr/>
        <p:txBody>
          <a:bodyPr>
            <a:normAutofit/>
          </a:bodyPr>
          <a:lstStyle/>
          <a:p>
            <a:r>
              <a:rPr lang="en-US" sz="3600" dirty="0" smtClean="0"/>
              <a:t>Focused Discussion &amp; Planning Steps</a:t>
            </a:r>
            <a:endParaRPr lang="en-US" sz="3600" dirty="0"/>
          </a:p>
        </p:txBody>
      </p:sp>
    </p:spTree>
    <p:extLst>
      <p:ext uri="{BB962C8B-B14F-4D97-AF65-F5344CB8AC3E}">
        <p14:creationId xmlns:p14="http://schemas.microsoft.com/office/powerpoint/2010/main" val="7007622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dirty="0">
                <a:solidFill>
                  <a:srgbClr val="000000"/>
                </a:solidFill>
                <a:latin typeface="Calibri"/>
                <a:cs typeface="Calibri"/>
              </a:rPr>
              <a:t>DCMP Vision</a:t>
            </a:r>
          </a:p>
        </p:txBody>
      </p:sp>
      <p:sp>
        <p:nvSpPr>
          <p:cNvPr id="5" name="Content Placeholder 4"/>
          <p:cNvSpPr>
            <a:spLocks noGrp="1"/>
          </p:cNvSpPr>
          <p:nvPr>
            <p:ph idx="4294967295"/>
          </p:nvPr>
        </p:nvSpPr>
        <p:spPr>
          <a:xfrm>
            <a:off x="533400" y="1295400"/>
            <a:ext cx="7886700" cy="4351338"/>
          </a:xfrm>
        </p:spPr>
        <p:txBody>
          <a:bodyPr>
            <a:normAutofit fontScale="85000" lnSpcReduction="20000"/>
          </a:bodyPr>
          <a:lstStyle/>
          <a:p>
            <a:pPr marL="0" indent="0">
              <a:buNone/>
            </a:pPr>
            <a:r>
              <a:rPr lang="en-US" dirty="0">
                <a:solidFill>
                  <a:srgbClr val="000000"/>
                </a:solidFill>
                <a:latin typeface="Calibri"/>
                <a:ea typeface="+mj-ea"/>
                <a:cs typeface="Calibri"/>
              </a:rPr>
              <a:t>All students have equitable access to and the opportunity for success in rigorous mathematics pathways that are aligned and relevant to their future aspirations, propelling them to upward economic and social mobility. </a:t>
            </a:r>
          </a:p>
          <a:p>
            <a:pPr marL="0" indent="0">
              <a:buNone/>
            </a:pPr>
            <a:endParaRPr lang="en-US" dirty="0">
              <a:solidFill>
                <a:srgbClr val="000000"/>
              </a:solidFill>
              <a:latin typeface="Calibri"/>
              <a:ea typeface="+mj-ea"/>
              <a:cs typeface="Calibri"/>
            </a:endParaRPr>
          </a:p>
          <a:p>
            <a:pPr marL="0" indent="0">
              <a:buNone/>
            </a:pPr>
            <a:r>
              <a:rPr lang="en-US" dirty="0">
                <a:solidFill>
                  <a:srgbClr val="000000"/>
                </a:solidFill>
                <a:latin typeface="Calibri"/>
                <a:ea typeface="+mj-ea"/>
                <a:cs typeface="Calibri"/>
              </a:rPr>
              <a:t>The DCMP seeks to ensure that ALL students in higher education will be: </a:t>
            </a:r>
          </a:p>
          <a:p>
            <a:r>
              <a:rPr lang="en-US" b="1" dirty="0">
                <a:solidFill>
                  <a:srgbClr val="000000"/>
                </a:solidFill>
                <a:latin typeface="Calibri"/>
                <a:ea typeface="+mj-ea"/>
                <a:cs typeface="Calibri"/>
              </a:rPr>
              <a:t>Prepared</a:t>
            </a:r>
            <a:r>
              <a:rPr lang="en-US" dirty="0">
                <a:solidFill>
                  <a:srgbClr val="000000"/>
                </a:solidFill>
                <a:latin typeface="Calibri"/>
                <a:ea typeface="+mj-ea"/>
                <a:cs typeface="Calibri"/>
              </a:rPr>
              <a:t> to use mathematical and quantitative reasoning skills in their careers and personal lives, </a:t>
            </a:r>
          </a:p>
          <a:p>
            <a:r>
              <a:rPr lang="en-US" b="1" dirty="0">
                <a:solidFill>
                  <a:srgbClr val="000000"/>
                </a:solidFill>
                <a:latin typeface="Calibri"/>
                <a:ea typeface="+mj-ea"/>
                <a:cs typeface="Calibri"/>
              </a:rPr>
              <a:t>Enabled</a:t>
            </a:r>
            <a:r>
              <a:rPr lang="en-US" dirty="0">
                <a:solidFill>
                  <a:srgbClr val="000000"/>
                </a:solidFill>
                <a:latin typeface="Calibri"/>
                <a:ea typeface="+mj-ea"/>
                <a:cs typeface="Calibri"/>
              </a:rPr>
              <a:t> to make timely progress towards completion of a certificate or degree, and </a:t>
            </a:r>
          </a:p>
          <a:p>
            <a:r>
              <a:rPr lang="en-US" b="1" dirty="0">
                <a:solidFill>
                  <a:srgbClr val="000000"/>
                </a:solidFill>
                <a:latin typeface="Calibri"/>
                <a:ea typeface="+mj-ea"/>
                <a:cs typeface="Calibri"/>
              </a:rPr>
              <a:t>Empowered</a:t>
            </a:r>
            <a:r>
              <a:rPr lang="en-US" dirty="0">
                <a:solidFill>
                  <a:srgbClr val="000000"/>
                </a:solidFill>
                <a:latin typeface="Calibri"/>
                <a:ea typeface="+mj-ea"/>
                <a:cs typeface="Calibri"/>
              </a:rPr>
              <a:t> as mathematical learners. </a:t>
            </a:r>
          </a:p>
        </p:txBody>
      </p:sp>
    </p:spTree>
    <p:extLst>
      <p:ext uri="{BB962C8B-B14F-4D97-AF65-F5344CB8AC3E}">
        <p14:creationId xmlns:p14="http://schemas.microsoft.com/office/powerpoint/2010/main" val="3195604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914400"/>
          </a:xfrm>
        </p:spPr>
        <p:txBody>
          <a:bodyPr>
            <a:noAutofit/>
          </a:bodyPr>
          <a:lstStyle/>
          <a:p>
            <a:r>
              <a:rPr lang="en-US" sz="3600" dirty="0" smtClean="0"/>
              <a:t>Apply today’s outcomes: </a:t>
            </a:r>
            <a:br>
              <a:rPr lang="en-US" sz="3600" dirty="0" smtClean="0"/>
            </a:br>
            <a:r>
              <a:rPr lang="en-US" sz="3600" dirty="0" smtClean="0"/>
              <a:t>Plan for 2017-8 </a:t>
            </a:r>
            <a:br>
              <a:rPr lang="en-US" sz="3600" dirty="0" smtClean="0"/>
            </a:br>
            <a:endParaRPr lang="en-US" sz="3600" dirty="0"/>
          </a:p>
        </p:txBody>
      </p:sp>
      <p:sp>
        <p:nvSpPr>
          <p:cNvPr id="4" name="Content Placeholder 3"/>
          <p:cNvSpPr>
            <a:spLocks noGrp="1"/>
          </p:cNvSpPr>
          <p:nvPr>
            <p:ph idx="1"/>
          </p:nvPr>
        </p:nvSpPr>
        <p:spPr/>
        <p:txBody>
          <a:bodyPr>
            <a:normAutofit/>
          </a:bodyPr>
          <a:lstStyle/>
          <a:p>
            <a:r>
              <a:rPr lang="en-US" sz="2800" dirty="0" smtClean="0"/>
              <a:t>Expand involvement – Fall Regional Convening </a:t>
            </a:r>
          </a:p>
          <a:p>
            <a:r>
              <a:rPr lang="en-US" sz="2800" dirty="0" smtClean="0"/>
              <a:t>Capture best practice, issues and recommendations in “white papers” to share across the region </a:t>
            </a:r>
          </a:p>
          <a:p>
            <a:r>
              <a:rPr lang="en-US" sz="2800" dirty="0" smtClean="0"/>
              <a:t>Focus on action planning rather than presentations </a:t>
            </a:r>
          </a:p>
          <a:p>
            <a:r>
              <a:rPr lang="en-US" sz="2800" dirty="0" smtClean="0"/>
              <a:t>Partner with NTCCC to focus future conferences in support of </a:t>
            </a:r>
            <a:r>
              <a:rPr lang="en-US" sz="2800" dirty="0" smtClean="0"/>
              <a:t>DCMP</a:t>
            </a:r>
          </a:p>
          <a:p>
            <a:r>
              <a:rPr lang="en-US" sz="2800" dirty="0" smtClean="0"/>
              <a:t>Set goals and plan actions for scale </a:t>
            </a:r>
            <a:r>
              <a:rPr lang="en-US" sz="2800" smtClean="0"/>
              <a:t>of math </a:t>
            </a:r>
            <a:r>
              <a:rPr lang="en-US" sz="2800" dirty="0" smtClean="0"/>
              <a:t>pathways </a:t>
            </a:r>
            <a:endParaRPr lang="en-US" sz="2800" dirty="0" smtClean="0"/>
          </a:p>
          <a:p>
            <a:endParaRPr lang="en-US" sz="2800" dirty="0" smtClean="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229445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smtClean="0">
                <a:solidFill>
                  <a:srgbClr val="333F00"/>
                </a:solidFill>
              </a:rPr>
              <a:t>Support your work</a:t>
            </a:r>
            <a:endParaRPr lang="en-US" sz="3600" b="1" dirty="0">
              <a:solidFill>
                <a:srgbClr val="1D5A6A"/>
              </a:solidFill>
              <a:latin typeface="Century Gothic"/>
              <a:cs typeface="Century Gothic"/>
            </a:endParaRPr>
          </a:p>
        </p:txBody>
      </p:sp>
      <p:sp>
        <p:nvSpPr>
          <p:cNvPr id="8" name="Content Placeholder 7"/>
          <p:cNvSpPr>
            <a:spLocks noGrp="1"/>
          </p:cNvSpPr>
          <p:nvPr>
            <p:ph idx="1"/>
          </p:nvPr>
        </p:nvSpPr>
        <p:spPr>
          <a:xfrm>
            <a:off x="228600" y="952500"/>
            <a:ext cx="8763000" cy="5143500"/>
          </a:xfrm>
        </p:spPr>
        <p:txBody>
          <a:bodyPr/>
          <a:lstStyle/>
          <a:p>
            <a:pPr marL="0" indent="0">
              <a:lnSpc>
                <a:spcPct val="110000"/>
              </a:lnSpc>
              <a:spcAft>
                <a:spcPts val="600"/>
              </a:spcAft>
              <a:buNone/>
            </a:pPr>
            <a:r>
              <a:rPr lang="en-US" dirty="0" smtClean="0">
                <a:solidFill>
                  <a:schemeClr val="tx1"/>
                </a:solidFill>
                <a:latin typeface="Calibri"/>
                <a:cs typeface="Calibri"/>
              </a:rPr>
              <a:t>Dana Center Mathematics </a:t>
            </a:r>
            <a:r>
              <a:rPr lang="en-US" dirty="0">
                <a:solidFill>
                  <a:schemeClr val="tx1"/>
                </a:solidFill>
                <a:latin typeface="Calibri"/>
                <a:cs typeface="Calibri"/>
              </a:rPr>
              <a:t>Pathways Resource Site: </a:t>
            </a:r>
            <a:r>
              <a:rPr lang="en-US" dirty="0">
                <a:solidFill>
                  <a:schemeClr val="tx1"/>
                </a:solidFill>
                <a:latin typeface="Calibri"/>
                <a:cs typeface="Calibri"/>
                <a:hlinkClick r:id="rId3"/>
              </a:rPr>
              <a:t>http://www.dcmathpathways.org</a:t>
            </a:r>
            <a:r>
              <a:rPr lang="en-US" dirty="0" smtClean="0">
                <a:solidFill>
                  <a:schemeClr val="tx1"/>
                </a:solidFill>
                <a:latin typeface="Calibri"/>
                <a:cs typeface="Calibri"/>
                <a:hlinkClick r:id="rId3"/>
              </a:rPr>
              <a:t>/</a:t>
            </a:r>
            <a:endParaRPr lang="en-US" dirty="0" smtClean="0">
              <a:solidFill>
                <a:schemeClr val="tx1"/>
              </a:solidFill>
              <a:latin typeface="Calibri"/>
              <a:cs typeface="Calibri"/>
            </a:endParaRPr>
          </a:p>
          <a:p>
            <a:pPr marL="0" indent="0">
              <a:lnSpc>
                <a:spcPct val="110000"/>
              </a:lnSpc>
              <a:spcAft>
                <a:spcPts val="600"/>
              </a:spcAft>
              <a:buNone/>
            </a:pPr>
            <a:endParaRPr lang="en-US" sz="2800" dirty="0">
              <a:solidFill>
                <a:schemeClr val="tx1"/>
              </a:solidFill>
              <a:latin typeface="Cambria"/>
              <a:cs typeface="Cambria"/>
            </a:endParaRPr>
          </a:p>
        </p:txBody>
      </p:sp>
      <p:sp>
        <p:nvSpPr>
          <p:cNvPr id="6"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31</a:t>
            </a:fld>
            <a:endParaRPr lang="en-US" dirty="0">
              <a:latin typeface="+mn-lt"/>
            </a:endParaRPr>
          </a:p>
        </p:txBody>
      </p:sp>
      <p:pic>
        <p:nvPicPr>
          <p:cNvPr id="2" name="Picture 1" descr="Screen Shot 2016-10-23 at 7.32.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24" y="2034672"/>
            <a:ext cx="7712093" cy="4114800"/>
          </a:xfrm>
          <a:prstGeom prst="rect">
            <a:avLst/>
          </a:prstGeom>
        </p:spPr>
      </p:pic>
    </p:spTree>
    <p:extLst>
      <p:ext uri="{BB962C8B-B14F-4D97-AF65-F5344CB8AC3E}">
        <p14:creationId xmlns:p14="http://schemas.microsoft.com/office/powerpoint/2010/main" val="27193365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333F00"/>
                </a:solidFill>
              </a:rPr>
              <a:t>Contact information</a:t>
            </a:r>
            <a:endParaRPr lang="en-US" sz="3600" b="1" dirty="0">
              <a:solidFill>
                <a:srgbClr val="1D5A6A"/>
              </a:solidFill>
              <a:latin typeface="Century Gothic"/>
              <a:cs typeface="Century Gothic"/>
            </a:endParaRPr>
          </a:p>
        </p:txBody>
      </p:sp>
      <p:sp>
        <p:nvSpPr>
          <p:cNvPr id="3" name="Content Placeholder 2"/>
          <p:cNvSpPr>
            <a:spLocks noGrp="1"/>
          </p:cNvSpPr>
          <p:nvPr>
            <p:ph idx="1"/>
          </p:nvPr>
        </p:nvSpPr>
        <p:spPr>
          <a:xfrm>
            <a:off x="381000" y="1181100"/>
            <a:ext cx="8458200" cy="5270500"/>
          </a:xfrm>
        </p:spPr>
        <p:txBody>
          <a:bodyPr>
            <a:normAutofit/>
          </a:bodyPr>
          <a:lstStyle/>
          <a:p>
            <a:pPr>
              <a:spcBef>
                <a:spcPts val="0"/>
              </a:spcBef>
              <a:spcAft>
                <a:spcPts val="1200"/>
              </a:spcAft>
            </a:pPr>
            <a:r>
              <a:rPr lang="en-US" sz="2200" dirty="0" smtClean="0">
                <a:solidFill>
                  <a:srgbClr val="302C24"/>
                </a:solidFill>
                <a:latin typeface="Calibri"/>
                <a:cs typeface="Calibri"/>
              </a:rPr>
              <a:t>General information about the Dana Center:  </a:t>
            </a:r>
            <a:br>
              <a:rPr lang="en-US" sz="2200" dirty="0" smtClean="0">
                <a:solidFill>
                  <a:srgbClr val="302C24"/>
                </a:solidFill>
                <a:latin typeface="Calibri"/>
                <a:cs typeface="Calibri"/>
              </a:rPr>
            </a:br>
            <a:r>
              <a:rPr lang="en-US" sz="2200" b="1" dirty="0" smtClean="0">
                <a:solidFill>
                  <a:srgbClr val="1D5A6A"/>
                </a:solidFill>
                <a:latin typeface="Calibri"/>
                <a:cs typeface="Calibri"/>
              </a:rPr>
              <a:t>www.utdanacenter.org</a:t>
            </a:r>
            <a:endParaRPr lang="en-US" sz="2200" b="1" dirty="0">
              <a:solidFill>
                <a:srgbClr val="1D5A6A"/>
              </a:solidFill>
              <a:latin typeface="Calibri"/>
              <a:cs typeface="Calibri"/>
            </a:endParaRPr>
          </a:p>
          <a:p>
            <a:pPr>
              <a:spcAft>
                <a:spcPts val="0"/>
              </a:spcAft>
            </a:pPr>
            <a:r>
              <a:rPr lang="en-US" sz="2200" dirty="0" smtClean="0">
                <a:solidFill>
                  <a:srgbClr val="302C24"/>
                </a:solidFill>
                <a:latin typeface="Calibri"/>
                <a:cs typeface="Calibri"/>
              </a:rPr>
              <a:t>Dana Center Mathematics Pathways Resource Site: </a:t>
            </a:r>
            <a:r>
              <a:rPr lang="en-US" sz="2200" b="1" dirty="0" err="1" smtClean="0">
                <a:solidFill>
                  <a:srgbClr val="1D5A6A"/>
                </a:solidFill>
                <a:latin typeface="Calibri"/>
                <a:cs typeface="Calibri"/>
              </a:rPr>
              <a:t>www.dcmathpathways.org</a:t>
            </a:r>
            <a:endParaRPr lang="en-US" sz="2200" b="1" dirty="0">
              <a:solidFill>
                <a:srgbClr val="1D5A6A"/>
              </a:solidFill>
              <a:latin typeface="Calibri"/>
              <a:cs typeface="Calibri"/>
            </a:endParaRPr>
          </a:p>
          <a:p>
            <a:pPr>
              <a:spcBef>
                <a:spcPts val="900"/>
              </a:spcBef>
              <a:spcAft>
                <a:spcPts val="1200"/>
              </a:spcAft>
            </a:pPr>
            <a:r>
              <a:rPr lang="en-US" sz="2200" dirty="0" smtClean="0">
                <a:solidFill>
                  <a:srgbClr val="302C24"/>
                </a:solidFill>
                <a:latin typeface="Calibri"/>
                <a:cs typeface="Calibri"/>
              </a:rPr>
              <a:t>To receive monthly updates about the DCMP, contact us at:  </a:t>
            </a:r>
            <a:r>
              <a:rPr lang="en-US" sz="2200" b="1" dirty="0" err="1" smtClean="0">
                <a:solidFill>
                  <a:srgbClr val="1D5A6A"/>
                </a:solidFill>
                <a:latin typeface="Calibri"/>
                <a:cs typeface="Calibri"/>
              </a:rPr>
              <a:t>dcmathpathways@austin.utexas.edu</a:t>
            </a:r>
            <a:r>
              <a:rPr lang="en-US" sz="2200" b="1" dirty="0" smtClean="0">
                <a:solidFill>
                  <a:srgbClr val="1D5A6A"/>
                </a:solidFill>
                <a:latin typeface="Calibri"/>
                <a:cs typeface="Calibri"/>
              </a:rPr>
              <a:t> </a:t>
            </a:r>
          </a:p>
          <a:p>
            <a:pPr>
              <a:spcAft>
                <a:spcPts val="1200"/>
              </a:spcAft>
            </a:pPr>
            <a:r>
              <a:rPr lang="en-US" sz="2200" dirty="0" smtClean="0">
                <a:solidFill>
                  <a:srgbClr val="302C24"/>
                </a:solidFill>
                <a:latin typeface="Calibri"/>
                <a:cs typeface="Calibri"/>
              </a:rPr>
              <a:t>Jeremy Martin (policy): </a:t>
            </a:r>
            <a:r>
              <a:rPr lang="en-US" sz="2200" b="1" dirty="0" err="1" smtClean="0">
                <a:solidFill>
                  <a:srgbClr val="1D5A6A"/>
                </a:solidFill>
                <a:cs typeface="Calibri"/>
              </a:rPr>
              <a:t>jeremyryanmartin@austin.utexas.edu</a:t>
            </a:r>
            <a:endParaRPr lang="en-US" sz="2200" b="1" dirty="0">
              <a:solidFill>
                <a:srgbClr val="1D5A6A"/>
              </a:solidFill>
              <a:latin typeface="Calibri"/>
              <a:cs typeface="Calibri"/>
            </a:endParaRPr>
          </a:p>
          <a:p>
            <a:pPr>
              <a:spcAft>
                <a:spcPts val="1200"/>
              </a:spcAft>
            </a:pPr>
            <a:r>
              <a:rPr lang="en-US" sz="2200" dirty="0">
                <a:solidFill>
                  <a:srgbClr val="302C24"/>
                </a:solidFill>
                <a:latin typeface="Calibri"/>
                <a:cs typeface="Calibri"/>
              </a:rPr>
              <a:t>Connie Richardson (math </a:t>
            </a:r>
            <a:r>
              <a:rPr lang="en-US" sz="2200" dirty="0" smtClean="0">
                <a:solidFill>
                  <a:srgbClr val="302C24"/>
                </a:solidFill>
                <a:latin typeface="Calibri"/>
                <a:cs typeface="Calibri"/>
              </a:rPr>
              <a:t>courses)</a:t>
            </a:r>
            <a:r>
              <a:rPr lang="en-US" sz="2200" dirty="0">
                <a:solidFill>
                  <a:srgbClr val="302C24"/>
                </a:solidFill>
                <a:latin typeface="Calibri"/>
                <a:cs typeface="Calibri"/>
              </a:rPr>
              <a:t>: </a:t>
            </a:r>
            <a:r>
              <a:rPr lang="en-US" sz="2200" b="1" dirty="0" err="1" smtClean="0">
                <a:solidFill>
                  <a:srgbClr val="1D5A6A"/>
                </a:solidFill>
                <a:cs typeface="Calibri"/>
              </a:rPr>
              <a:t>cjrichardson@austin.utexas.edu</a:t>
            </a:r>
            <a:endParaRPr lang="en-US" sz="2200" b="1" dirty="0">
              <a:solidFill>
                <a:srgbClr val="1D5A6A"/>
              </a:solidFill>
              <a:cs typeface="Calibri"/>
            </a:endParaRPr>
          </a:p>
          <a:p>
            <a:pPr>
              <a:spcAft>
                <a:spcPts val="1200"/>
              </a:spcAft>
            </a:pPr>
            <a:r>
              <a:rPr lang="en-US" sz="2200" dirty="0" smtClean="0">
                <a:solidFill>
                  <a:srgbClr val="302C24"/>
                </a:solidFill>
                <a:latin typeface="Calibri"/>
                <a:cs typeface="Calibri"/>
              </a:rPr>
              <a:t>Nancy </a:t>
            </a:r>
            <a:r>
              <a:rPr lang="en-US" sz="2200" dirty="0" err="1" smtClean="0">
                <a:solidFill>
                  <a:srgbClr val="302C24"/>
                </a:solidFill>
                <a:latin typeface="Calibri"/>
                <a:cs typeface="Calibri"/>
              </a:rPr>
              <a:t>Stano</a:t>
            </a:r>
            <a:r>
              <a:rPr lang="en-US" sz="2200" dirty="0" smtClean="0">
                <a:solidFill>
                  <a:srgbClr val="302C24"/>
                </a:solidFill>
                <a:latin typeface="Calibri"/>
                <a:cs typeface="Calibri"/>
              </a:rPr>
              <a:t> (professional </a:t>
            </a:r>
            <a:r>
              <a:rPr lang="en-US" sz="2200" dirty="0">
                <a:solidFill>
                  <a:srgbClr val="302C24"/>
                </a:solidFill>
                <a:latin typeface="Calibri"/>
                <a:cs typeface="Calibri"/>
              </a:rPr>
              <a:t>learning): </a:t>
            </a:r>
            <a:r>
              <a:rPr lang="en-US" sz="2200" b="1" dirty="0" err="1" smtClean="0">
                <a:solidFill>
                  <a:srgbClr val="1D5A6A"/>
                </a:solidFill>
                <a:latin typeface="Calibri"/>
                <a:cs typeface="Calibri"/>
              </a:rPr>
              <a:t>nk.stano@austin.utexas.edu</a:t>
            </a:r>
            <a:endParaRPr lang="en-US" sz="2200" b="1" dirty="0" smtClean="0">
              <a:solidFill>
                <a:srgbClr val="1D5A6A"/>
              </a:solidFill>
              <a:latin typeface="Cambria Math"/>
              <a:cs typeface="Cambria Math"/>
            </a:endParaRPr>
          </a:p>
          <a:p>
            <a:pPr>
              <a:spcAft>
                <a:spcPts val="1200"/>
              </a:spcAft>
            </a:pPr>
            <a:endParaRPr lang="en-US" sz="2200" b="1" dirty="0">
              <a:solidFill>
                <a:srgbClr val="1D5A6A"/>
              </a:solidFill>
              <a:latin typeface="Cambria Math"/>
              <a:cs typeface="Cambria Math"/>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32</a:t>
            </a:fld>
            <a:endParaRPr lang="en-US" dirty="0">
              <a:latin typeface="+mn-lt"/>
            </a:endParaRPr>
          </a:p>
        </p:txBody>
      </p:sp>
    </p:spTree>
    <p:extLst>
      <p:ext uri="{BB962C8B-B14F-4D97-AF65-F5344CB8AC3E}">
        <p14:creationId xmlns:p14="http://schemas.microsoft.com/office/powerpoint/2010/main" val="5373097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435" y="274638"/>
            <a:ext cx="8402917" cy="645782"/>
          </a:xfrm>
        </p:spPr>
        <p:txBody>
          <a:bodyPr>
            <a:normAutofit/>
          </a:bodyPr>
          <a:lstStyle/>
          <a:p>
            <a:r>
              <a:rPr lang="en-US" sz="3600" dirty="0" smtClean="0">
                <a:solidFill>
                  <a:srgbClr val="333F48"/>
                </a:solidFill>
                <a:latin typeface="+mj-lt"/>
              </a:rPr>
              <a:t>About the Dana Center</a:t>
            </a:r>
            <a:endParaRPr lang="en-US" sz="3600" dirty="0">
              <a:solidFill>
                <a:srgbClr val="333F48"/>
              </a:solidFill>
              <a:latin typeface="+mj-lt"/>
            </a:endParaRPr>
          </a:p>
        </p:txBody>
      </p:sp>
      <p:sp>
        <p:nvSpPr>
          <p:cNvPr id="6" name="Text Placeholder 2"/>
          <p:cNvSpPr>
            <a:spLocks noGrp="1"/>
          </p:cNvSpPr>
          <p:nvPr>
            <p:ph idx="1"/>
          </p:nvPr>
        </p:nvSpPr>
        <p:spPr>
          <a:xfrm>
            <a:off x="457200" y="1016000"/>
            <a:ext cx="8229600" cy="4573976"/>
          </a:xfrm>
          <a:prstGeom prst="rect">
            <a:avLst/>
          </a:prstGeom>
        </p:spPr>
        <p:txBody>
          <a:bodyPr vert="horz" lIns="91440" tIns="45720" rIns="91440" bIns="45720" rtlCol="0">
            <a:noAutofit/>
          </a:bodyPr>
          <a:lstStyle/>
          <a:p>
            <a:pPr marL="0" lvl="0" indent="0">
              <a:buNone/>
            </a:pPr>
            <a:r>
              <a:rPr lang="en-US" sz="2400" dirty="0" smtClean="0">
                <a:latin typeface="+mn-lt"/>
                <a:cs typeface="Arial"/>
              </a:rPr>
              <a:t>The </a:t>
            </a:r>
            <a:r>
              <a:rPr lang="en-US" sz="2400" b="1" dirty="0" smtClean="0">
                <a:latin typeface="+mn-lt"/>
                <a:cs typeface="Arial"/>
              </a:rPr>
              <a:t>Charles A. Dana Center </a:t>
            </a:r>
            <a:r>
              <a:rPr lang="en-US" sz="2400" dirty="0" smtClean="0">
                <a:latin typeface="+mn-lt"/>
                <a:cs typeface="Arial"/>
              </a:rPr>
              <a:t>at The University of Texas at Austin works with our nation’s education systems to ensure that every student leaves school prepared for success in postsecondary education and the contemporary workplace.</a:t>
            </a:r>
            <a:endParaRPr lang="en-US" sz="2400" dirty="0">
              <a:solidFill>
                <a:srgbClr val="005F86"/>
              </a:solidFill>
              <a:latin typeface="+mn-lt"/>
              <a:cs typeface="Arial"/>
            </a:endParaRPr>
          </a:p>
          <a:p>
            <a:pPr marL="0">
              <a:spcAft>
                <a:spcPts val="900"/>
              </a:spcAft>
              <a:buNone/>
            </a:pPr>
            <a:r>
              <a:rPr lang="en-US" sz="2400" dirty="0" smtClean="0">
                <a:latin typeface="+mn-lt"/>
                <a:cs typeface="Arial"/>
              </a:rPr>
              <a:t>Our work, based on research and two decades of experience, focuses on K–16 mathematics and science education with an emphasis on strategies for improving student engagement, motivation, persistence, and achievement. </a:t>
            </a:r>
          </a:p>
          <a:p>
            <a:pPr marL="0">
              <a:spcAft>
                <a:spcPts val="600"/>
              </a:spcAft>
              <a:buNone/>
            </a:pPr>
            <a:r>
              <a:rPr lang="en-US" sz="2400" dirty="0" smtClean="0">
                <a:latin typeface="+mn-lt"/>
                <a:cs typeface="Arial"/>
              </a:rPr>
              <a:t>We develop innovative curricula, tools, protocols, and instructional supports and deliver powerful instructional and leadership development. </a:t>
            </a:r>
            <a:endParaRPr lang="en-US" sz="2400" dirty="0" smtClean="0">
              <a:latin typeface="+mn-lt"/>
              <a:cs typeface="Century Gothic"/>
            </a:endParaRPr>
          </a:p>
          <a:p>
            <a:pPr marL="0" lvl="0" indent="0">
              <a:buNone/>
            </a:pPr>
            <a:endParaRPr lang="en-US" sz="2400" dirty="0" smtClean="0">
              <a:solidFill>
                <a:srgbClr val="005F86"/>
              </a:solidFill>
              <a:latin typeface="+mn-lt"/>
              <a:cs typeface="Century Gothic"/>
            </a:endParaRPr>
          </a:p>
        </p:txBody>
      </p:sp>
      <p:pic>
        <p:nvPicPr>
          <p:cNvPr id="5" name="Picture 4"/>
          <p:cNvPicPr>
            <a:picLocks noChangeAspect="1"/>
          </p:cNvPicPr>
          <p:nvPr/>
        </p:nvPicPr>
        <p:blipFill>
          <a:blip r:embed="rId3"/>
          <a:stretch>
            <a:fillRect/>
          </a:stretch>
        </p:blipFill>
        <p:spPr>
          <a:xfrm>
            <a:off x="5130011" y="5200240"/>
            <a:ext cx="3309524" cy="542544"/>
          </a:xfrm>
          <a:prstGeom prst="rect">
            <a:avLst/>
          </a:prstGeom>
        </p:spPr>
      </p:pic>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33</a:t>
            </a:fld>
            <a:endParaRPr lang="en-US" dirty="0">
              <a:latin typeface="+mn-lt"/>
            </a:endParaRPr>
          </a:p>
        </p:txBody>
      </p:sp>
      <p:sp>
        <p:nvSpPr>
          <p:cNvPr id="2" name="TextBox 1"/>
          <p:cNvSpPr txBox="1"/>
          <p:nvPr/>
        </p:nvSpPr>
        <p:spPr>
          <a:xfrm>
            <a:off x="457200" y="5742784"/>
            <a:ext cx="919238" cy="276999"/>
          </a:xfrm>
          <a:prstGeom prst="rect">
            <a:avLst/>
          </a:prstGeom>
          <a:noFill/>
        </p:spPr>
        <p:txBody>
          <a:bodyPr wrap="square" rtlCol="0">
            <a:spAutoFit/>
          </a:bodyPr>
          <a:lstStyle/>
          <a:p>
            <a:r>
              <a:rPr lang="en-US" sz="1200" dirty="0" smtClean="0">
                <a:solidFill>
                  <a:schemeClr val="bg2">
                    <a:lumMod val="90000"/>
                  </a:schemeClr>
                </a:solidFill>
              </a:rPr>
              <a:t>2016</a:t>
            </a:r>
            <a:endParaRPr lang="en-US" sz="1200" dirty="0">
              <a:solidFill>
                <a:schemeClr val="bg2">
                  <a:lumMod val="90000"/>
                </a:schemeClr>
              </a:solidFill>
            </a:endParaRPr>
          </a:p>
        </p:txBody>
      </p:sp>
    </p:spTree>
    <p:extLst>
      <p:ext uri="{BB962C8B-B14F-4D97-AF65-F5344CB8AC3E}">
        <p14:creationId xmlns:p14="http://schemas.microsoft.com/office/powerpoint/2010/main" val="5200508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lvl="0" indent="0">
              <a:spcBef>
                <a:spcPts val="600"/>
              </a:spcBef>
              <a:buNone/>
            </a:pPr>
            <a:r>
              <a:rPr lang="en-US" sz="3200" b="1" dirty="0">
                <a:solidFill>
                  <a:srgbClr val="BF5700"/>
                </a:solidFill>
              </a:rPr>
              <a:t>Institutions implement structural and policy changes quickly and at scale.</a:t>
            </a:r>
          </a:p>
          <a:p>
            <a:pPr marL="0" indent="0">
              <a:buNone/>
            </a:pPr>
            <a:endParaRPr lang="en-US" sz="1200" dirty="0" smtClean="0">
              <a:solidFill>
                <a:schemeClr val="tx1"/>
              </a:solidFill>
              <a:latin typeface="Calibri"/>
              <a:ea typeface="Cambria" charset="0"/>
              <a:cs typeface="Calibri"/>
            </a:endParaRPr>
          </a:p>
          <a:p>
            <a:pPr marL="0" indent="0">
              <a:buNone/>
            </a:pPr>
            <a:r>
              <a:rPr lang="en-US" sz="2600" dirty="0">
                <a:solidFill>
                  <a:srgbClr val="000000"/>
                </a:solidFill>
                <a:latin typeface="Calibri"/>
                <a:ea typeface="+mj-ea"/>
                <a:cs typeface="Calibri"/>
              </a:rPr>
              <a:t>Mathematics pathways are structured so that:</a:t>
            </a:r>
          </a:p>
          <a:p>
            <a:pPr marL="508000" indent="-508000">
              <a:buAutoNum type="arabicParenR"/>
              <a:tabLst>
                <a:tab pos="457200" algn="l"/>
              </a:tabLst>
            </a:pPr>
            <a:r>
              <a:rPr lang="en-US" sz="2600" dirty="0">
                <a:solidFill>
                  <a:srgbClr val="000000"/>
                </a:solidFill>
                <a:latin typeface="Calibri"/>
                <a:ea typeface="+mj-ea"/>
                <a:cs typeface="Calibri"/>
              </a:rPr>
              <a:t>All students, regardless of college readiness, enter directly into mathematics pathways aligned to their programs of study.</a:t>
            </a:r>
          </a:p>
          <a:p>
            <a:pPr marL="508000" indent="-508000">
              <a:buAutoNum type="arabicParenR" startAt="2"/>
              <a:tabLst>
                <a:tab pos="457200" algn="l"/>
              </a:tabLst>
            </a:pPr>
            <a:r>
              <a:rPr lang="en-US" sz="2600" dirty="0">
                <a:solidFill>
                  <a:srgbClr val="000000"/>
                </a:solidFill>
                <a:latin typeface="Calibri"/>
                <a:ea typeface="+mj-ea"/>
                <a:cs typeface="Calibri"/>
              </a:rPr>
              <a:t>Students complete their first college-level math requirement in their first year of college.</a:t>
            </a:r>
          </a:p>
          <a:p>
            <a:pPr marL="0" indent="0">
              <a:buNone/>
            </a:pPr>
            <a:endParaRPr lang="en-US" sz="2600" dirty="0">
              <a:solidFill>
                <a:schemeClr val="tx1"/>
              </a:solidFill>
              <a:latin typeface="Cambria" charset="0"/>
              <a:ea typeface="Cambria" charset="0"/>
              <a:cs typeface="Cambria" charset="0"/>
            </a:endParaRPr>
          </a:p>
        </p:txBody>
      </p:sp>
      <p:sp>
        <p:nvSpPr>
          <p:cNvPr id="3" name="Title 2"/>
          <p:cNvSpPr>
            <a:spLocks noGrp="1"/>
          </p:cNvSpPr>
          <p:nvPr>
            <p:ph type="title"/>
          </p:nvPr>
        </p:nvSpPr>
        <p:spPr/>
        <p:txBody>
          <a:bodyPr>
            <a:noAutofit/>
          </a:bodyPr>
          <a:lstStyle/>
          <a:p>
            <a:r>
              <a:rPr lang="en-US" sz="4000" dirty="0">
                <a:solidFill>
                  <a:srgbClr val="000000"/>
                </a:solidFill>
                <a:latin typeface="Calibri"/>
                <a:cs typeface="Calibri"/>
              </a:rPr>
              <a:t>Dana Center Principles for Pathways</a:t>
            </a:r>
          </a:p>
        </p:txBody>
      </p:sp>
      <p:sp>
        <p:nvSpPr>
          <p:cNvPr id="5" name="Slide Number Placeholder 5"/>
          <p:cNvSpPr txBox="1">
            <a:spLocks/>
          </p:cNvSpPr>
          <p:nvPr/>
        </p:nvSpPr>
        <p:spPr>
          <a:xfrm>
            <a:off x="6758815"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Century Gothi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7F2739-1A6F-EA4E-8E42-27F363A9B3C9}" type="slidenum">
              <a:rPr lang="en-US" smtClean="0">
                <a:latin typeface="+mn-lt"/>
              </a:rPr>
              <a:pPr/>
              <a:t>4</a:t>
            </a:fld>
            <a:endParaRPr lang="en-US" dirty="0">
              <a:latin typeface="+mn-lt"/>
            </a:endParaRPr>
          </a:p>
        </p:txBody>
      </p:sp>
    </p:spTree>
    <p:extLst>
      <p:ext uri="{BB962C8B-B14F-4D97-AF65-F5344CB8AC3E}">
        <p14:creationId xmlns:p14="http://schemas.microsoft.com/office/powerpoint/2010/main" val="40679680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a:bodyPr>
          <a:lstStyle/>
          <a:p>
            <a:pPr marL="0" lvl="0" indent="0">
              <a:spcBef>
                <a:spcPts val="600"/>
              </a:spcBef>
              <a:buNone/>
            </a:pPr>
            <a:r>
              <a:rPr lang="en-US" sz="3000" b="1" dirty="0">
                <a:solidFill>
                  <a:srgbClr val="BF5700"/>
                </a:solidFill>
              </a:rPr>
              <a:t>Institutions and departments engage in a deliberate and thoughtful process of continuous improvement to ensure high-quality, effective instruction.</a:t>
            </a:r>
          </a:p>
          <a:p>
            <a:pPr marL="0" indent="0">
              <a:buNone/>
            </a:pPr>
            <a:endParaRPr lang="en-US" sz="1200" dirty="0" smtClean="0">
              <a:solidFill>
                <a:schemeClr val="tx1"/>
              </a:solidFill>
              <a:latin typeface="Calibri"/>
              <a:ea typeface="Cambria" charset="0"/>
              <a:cs typeface="Calibri"/>
            </a:endParaRPr>
          </a:p>
          <a:p>
            <a:pPr marL="0" indent="0">
              <a:buNone/>
            </a:pPr>
            <a:r>
              <a:rPr lang="en-US" dirty="0">
                <a:solidFill>
                  <a:srgbClr val="000000"/>
                </a:solidFill>
                <a:latin typeface="Calibri"/>
                <a:ea typeface="+mj-ea"/>
                <a:cs typeface="Calibri"/>
              </a:rPr>
              <a:t>Students engage in a high-quality learning experience in math pathways designed so that:</a:t>
            </a:r>
          </a:p>
          <a:p>
            <a:pPr marL="406400" indent="-406400">
              <a:buNone/>
            </a:pPr>
            <a:r>
              <a:rPr lang="en-US" dirty="0">
                <a:solidFill>
                  <a:srgbClr val="000000"/>
                </a:solidFill>
                <a:latin typeface="Calibri"/>
                <a:ea typeface="+mj-ea"/>
                <a:cs typeface="Calibri"/>
              </a:rPr>
              <a:t>3)  Strategies to support students as learners are integrated into courses and are aligned across the institution.</a:t>
            </a:r>
          </a:p>
          <a:p>
            <a:pPr marL="406400" indent="-406400">
              <a:buNone/>
            </a:pPr>
            <a:r>
              <a:rPr lang="en-US" dirty="0">
                <a:solidFill>
                  <a:srgbClr val="000000"/>
                </a:solidFill>
                <a:latin typeface="Calibri"/>
                <a:ea typeface="+mj-ea"/>
                <a:cs typeface="Calibri"/>
              </a:rPr>
              <a:t>4)  Instruction incorporates evidence-based curriculum and pedagogy.</a:t>
            </a:r>
          </a:p>
        </p:txBody>
      </p:sp>
      <p:sp>
        <p:nvSpPr>
          <p:cNvPr id="5" name="Slide Number Placeholder 5"/>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a:t>
            </a:fld>
            <a:endParaRPr lang="en-US" dirty="0">
              <a:latin typeface="+mn-lt"/>
            </a:endParaRPr>
          </a:p>
        </p:txBody>
      </p:sp>
      <p:sp>
        <p:nvSpPr>
          <p:cNvPr id="7" name="Title 6"/>
          <p:cNvSpPr>
            <a:spLocks noGrp="1"/>
          </p:cNvSpPr>
          <p:nvPr>
            <p:ph type="title"/>
          </p:nvPr>
        </p:nvSpPr>
        <p:spPr/>
        <p:txBody>
          <a:bodyPr>
            <a:noAutofit/>
          </a:bodyPr>
          <a:lstStyle/>
          <a:p>
            <a:r>
              <a:rPr lang="en-US" sz="4000" dirty="0">
                <a:solidFill>
                  <a:srgbClr val="000000"/>
                </a:solidFill>
                <a:latin typeface="Calibri"/>
                <a:cs typeface="Calibri"/>
              </a:rPr>
              <a:t>Dana Center Principles for Pathways</a:t>
            </a:r>
          </a:p>
        </p:txBody>
      </p:sp>
    </p:spTree>
    <p:extLst>
      <p:ext uri="{BB962C8B-B14F-4D97-AF65-F5344CB8AC3E}">
        <p14:creationId xmlns:p14="http://schemas.microsoft.com/office/powerpoint/2010/main" val="1123216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rmAutofit fontScale="90000"/>
          </a:bodyPr>
          <a:lstStyle/>
          <a:p>
            <a:r>
              <a:rPr lang="en-US" sz="3200" b="1" dirty="0" smtClean="0">
                <a:solidFill>
                  <a:schemeClr val="tx1">
                    <a:lumMod val="75000"/>
                  </a:schemeClr>
                </a:solidFill>
                <a:latin typeface="Century Gothic"/>
                <a:cs typeface="Century Gothic"/>
              </a:rPr>
              <a:t>Definition of math pathway</a:t>
            </a:r>
            <a:endParaRPr lang="en-US" sz="3000" b="1" dirty="0">
              <a:solidFill>
                <a:schemeClr val="tx1">
                  <a:lumMod val="75000"/>
                </a:schemeClr>
              </a:solidFill>
              <a:latin typeface="Century Gothic"/>
              <a:cs typeface="Century Gothic"/>
            </a:endParaRPr>
          </a:p>
        </p:txBody>
      </p:sp>
      <p:sp>
        <p:nvSpPr>
          <p:cNvPr id="8" name="Content Placeholder 7"/>
          <p:cNvSpPr>
            <a:spLocks noGrp="1"/>
          </p:cNvSpPr>
          <p:nvPr>
            <p:ph idx="1"/>
          </p:nvPr>
        </p:nvSpPr>
        <p:spPr>
          <a:xfrm>
            <a:off x="228600" y="1752600"/>
            <a:ext cx="8686800" cy="4343400"/>
          </a:xfrm>
        </p:spPr>
        <p:txBody>
          <a:bodyPr/>
          <a:lstStyle/>
          <a:p>
            <a:pPr marL="0" indent="0" algn="ctr">
              <a:buNone/>
            </a:pPr>
            <a:r>
              <a:rPr lang="en-US" sz="3200" dirty="0">
                <a:solidFill>
                  <a:schemeClr val="tx1"/>
                </a:solidFill>
                <a:latin typeface="Calibri"/>
                <a:cs typeface="Calibri"/>
              </a:rPr>
              <a:t>...a mathematics course or sequence of courses that students take to meet the requirements of their program of study. </a:t>
            </a:r>
            <a:endParaRPr lang="en-US" sz="3200" dirty="0" smtClean="0">
              <a:solidFill>
                <a:schemeClr val="tx1"/>
              </a:solidFill>
              <a:latin typeface="Calibri"/>
              <a:cs typeface="Calibri"/>
            </a:endParaRPr>
          </a:p>
          <a:p>
            <a:pPr marL="0" indent="0" algn="ctr">
              <a:buNone/>
            </a:pPr>
            <a:endParaRPr lang="en-US" sz="3200" dirty="0">
              <a:solidFill>
                <a:schemeClr val="tx1"/>
              </a:solidFill>
              <a:latin typeface="Calibri"/>
              <a:cs typeface="Calibri"/>
            </a:endParaRPr>
          </a:p>
          <a:p>
            <a:pPr marL="0" indent="0" algn="ctr">
              <a:buNone/>
            </a:pPr>
            <a:r>
              <a:rPr lang="en-US" sz="3200" dirty="0">
                <a:solidFill>
                  <a:schemeClr val="tx1"/>
                </a:solidFill>
                <a:latin typeface="Calibri"/>
                <a:cs typeface="Calibri"/>
              </a:rPr>
              <a:t>The concept of math pathways applies to pathways for college-ready and underprepared students.  </a:t>
            </a:r>
          </a:p>
        </p:txBody>
      </p:sp>
    </p:spTree>
    <p:extLst>
      <p:ext uri="{BB962C8B-B14F-4D97-AF65-F5344CB8AC3E}">
        <p14:creationId xmlns:p14="http://schemas.microsoft.com/office/powerpoint/2010/main" val="14629878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4-01 at 8.37.56 AM.png"/>
          <p:cNvPicPr>
            <a:picLocks noChangeAspect="1"/>
          </p:cNvPicPr>
          <p:nvPr/>
        </p:nvPicPr>
        <p:blipFill rotWithShape="1">
          <a:blip r:embed="rId3">
            <a:extLst>
              <a:ext uri="{28A0092B-C50C-407E-A947-70E740481C1C}">
                <a14:useLocalDpi xmlns:a14="http://schemas.microsoft.com/office/drawing/2010/main" val="0"/>
              </a:ext>
            </a:extLst>
          </a:blip>
          <a:srcRect l="36115" t="46078" r="36375" b="28964"/>
          <a:stretch/>
        </p:blipFill>
        <p:spPr>
          <a:xfrm>
            <a:off x="7904815" y="990600"/>
            <a:ext cx="1018899" cy="656672"/>
          </a:xfrm>
          <a:prstGeom prst="rect">
            <a:avLst/>
          </a:prstGeom>
        </p:spPr>
      </p:pic>
      <p:sp>
        <p:nvSpPr>
          <p:cNvPr id="13" name="TextBox 12"/>
          <p:cNvSpPr txBox="1"/>
          <p:nvPr/>
        </p:nvSpPr>
        <p:spPr>
          <a:xfrm>
            <a:off x="353364" y="2624170"/>
            <a:ext cx="5943601" cy="3425569"/>
          </a:xfrm>
          <a:prstGeom prst="rect">
            <a:avLst/>
          </a:prstGeom>
          <a:noFill/>
        </p:spPr>
        <p:txBody>
          <a:bodyPr wrap="square" rtlCol="0">
            <a:normAutofit/>
          </a:bodyPr>
          <a:lstStyle/>
          <a:p>
            <a:pPr marL="285750" indent="-285750">
              <a:buFont typeface="Arial"/>
              <a:buChar char="•"/>
            </a:pPr>
            <a:r>
              <a:rPr lang="en-US" dirty="0"/>
              <a:t>“The mathematical sciences community must begin to think in terms of a broader range of entry-level courses and pathways</a:t>
            </a:r>
            <a:r>
              <a:rPr lang="mr-IN" dirty="0"/>
              <a:t>…</a:t>
            </a:r>
            <a:r>
              <a:rPr lang="en-US" dirty="0" smtClean="0"/>
              <a:t>. </a:t>
            </a:r>
            <a:r>
              <a:rPr lang="en-US" dirty="0"/>
              <a:t>p.13 </a:t>
            </a:r>
          </a:p>
          <a:p>
            <a:pPr marL="285750" indent="-285750">
              <a:buFont typeface="Arial"/>
              <a:buChar char="•"/>
            </a:pPr>
            <a:endParaRPr lang="en-US" dirty="0" smtClean="0"/>
          </a:p>
          <a:p>
            <a:pPr marL="285750" indent="-285750">
              <a:buFont typeface="Arial"/>
              <a:buChar char="•"/>
            </a:pPr>
            <a:r>
              <a:rPr lang="en-US" dirty="0" smtClean="0"/>
              <a:t>the </a:t>
            </a:r>
            <a:r>
              <a:rPr lang="en-US" dirty="0"/>
              <a:t>problem of placing students in appropriate entry-level courses</a:t>
            </a:r>
            <a:r>
              <a:rPr lang="en-US" dirty="0" smtClean="0"/>
              <a:t>.” p.17</a:t>
            </a:r>
          </a:p>
        </p:txBody>
      </p:sp>
      <p:pic>
        <p:nvPicPr>
          <p:cNvPr id="16" name="Picture 15" descr="Screen Shot 2015-04-01 at 8.37.56 AM.png"/>
          <p:cNvPicPr>
            <a:picLocks noChangeAspect="1"/>
          </p:cNvPicPr>
          <p:nvPr/>
        </p:nvPicPr>
        <p:blipFill rotWithShape="1">
          <a:blip r:embed="rId3">
            <a:extLst>
              <a:ext uri="{28A0092B-C50C-407E-A947-70E740481C1C}">
                <a14:useLocalDpi xmlns:a14="http://schemas.microsoft.com/office/drawing/2010/main" val="0"/>
              </a:ext>
            </a:extLst>
          </a:blip>
          <a:srcRect l="73373" t="74500" r="-1" b="5892"/>
          <a:stretch/>
        </p:blipFill>
        <p:spPr>
          <a:xfrm>
            <a:off x="7569378" y="2125690"/>
            <a:ext cx="1321349" cy="558957"/>
          </a:xfrm>
          <a:prstGeom prst="rect">
            <a:avLst/>
          </a:prstGeom>
          <a:effectLst/>
        </p:spPr>
      </p:pic>
      <p:pic>
        <p:nvPicPr>
          <p:cNvPr id="17" name="Picture 16" descr="Screen Shot 2015-04-01 at 8.37.56 AM.png"/>
          <p:cNvPicPr>
            <a:picLocks noChangeAspect="1"/>
          </p:cNvPicPr>
          <p:nvPr/>
        </p:nvPicPr>
        <p:blipFill rotWithShape="1">
          <a:blip r:embed="rId3">
            <a:extLst>
              <a:ext uri="{28A0092B-C50C-407E-A947-70E740481C1C}">
                <a14:useLocalDpi xmlns:a14="http://schemas.microsoft.com/office/drawing/2010/main" val="0"/>
              </a:ext>
            </a:extLst>
          </a:blip>
          <a:srcRect l="3347" t="47609" r="71102" b="31372"/>
          <a:stretch/>
        </p:blipFill>
        <p:spPr>
          <a:xfrm>
            <a:off x="6429538" y="990600"/>
            <a:ext cx="849004" cy="496146"/>
          </a:xfrm>
          <a:prstGeom prst="rect">
            <a:avLst/>
          </a:prstGeom>
        </p:spPr>
      </p:pic>
      <p:pic>
        <p:nvPicPr>
          <p:cNvPr id="18" name="Picture 17" descr="Screen Shot 2015-04-01 at 8.37.56 AM.png"/>
          <p:cNvPicPr>
            <a:picLocks noChangeAspect="1"/>
          </p:cNvPicPr>
          <p:nvPr/>
        </p:nvPicPr>
        <p:blipFill rotWithShape="1">
          <a:blip r:embed="rId3">
            <a:extLst>
              <a:ext uri="{28A0092B-C50C-407E-A947-70E740481C1C}">
                <a14:useLocalDpi xmlns:a14="http://schemas.microsoft.com/office/drawing/2010/main" val="0"/>
              </a:ext>
            </a:extLst>
          </a:blip>
          <a:srcRect l="1780" t="72866" r="71102"/>
          <a:stretch/>
        </p:blipFill>
        <p:spPr>
          <a:xfrm>
            <a:off x="6400800" y="2063475"/>
            <a:ext cx="873873" cy="621171"/>
          </a:xfrm>
          <a:prstGeom prst="rect">
            <a:avLst/>
          </a:prstGeom>
        </p:spPr>
      </p:pic>
      <p:pic>
        <p:nvPicPr>
          <p:cNvPr id="15" name="Picture 14" descr="Screen Shot 2015-04-01 at 8.37.56 AM.png"/>
          <p:cNvPicPr>
            <a:picLocks noChangeAspect="1"/>
          </p:cNvPicPr>
          <p:nvPr/>
        </p:nvPicPr>
        <p:blipFill rotWithShape="1">
          <a:blip r:embed="rId3">
            <a:extLst>
              <a:ext uri="{28A0092B-C50C-407E-A947-70E740481C1C}">
                <a14:useLocalDpi xmlns:a14="http://schemas.microsoft.com/office/drawing/2010/main" val="0"/>
              </a:ext>
            </a:extLst>
          </a:blip>
          <a:srcRect l="70374" t="46078" b="28104"/>
          <a:stretch/>
        </p:blipFill>
        <p:spPr>
          <a:xfrm>
            <a:off x="7009776" y="1469494"/>
            <a:ext cx="953365" cy="590216"/>
          </a:xfrm>
          <a:prstGeom prst="rect">
            <a:avLst/>
          </a:prstGeom>
        </p:spPr>
      </p:pic>
      <p:pic>
        <p:nvPicPr>
          <p:cNvPr id="2" name="Picture 1" descr="cv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724" y="2751810"/>
            <a:ext cx="2055937" cy="2930115"/>
          </a:xfrm>
          <a:prstGeom prst="rect">
            <a:avLst/>
          </a:prstGeom>
        </p:spPr>
      </p:pic>
      <p:sp>
        <p:nvSpPr>
          <p:cNvPr id="19" name="Title 1"/>
          <p:cNvSpPr>
            <a:spLocks noGrp="1"/>
          </p:cNvSpPr>
          <p:nvPr>
            <p:ph type="title"/>
          </p:nvPr>
        </p:nvSpPr>
        <p:spPr>
          <a:xfrm>
            <a:off x="304800" y="228600"/>
            <a:ext cx="8610600" cy="533400"/>
          </a:xfrm>
        </p:spPr>
        <p:txBody>
          <a:bodyPr>
            <a:normAutofit fontScale="90000"/>
          </a:bodyPr>
          <a:lstStyle/>
          <a:p>
            <a:r>
              <a:rPr lang="en-US" b="1" dirty="0" smtClean="0">
                <a:solidFill>
                  <a:srgbClr val="333F48"/>
                </a:solidFill>
                <a:latin typeface="Century Gothic"/>
                <a:cs typeface="Century Gothic"/>
              </a:rPr>
              <a:t>A Common Vision for the Undergraduate Mathematics Program in 2025</a:t>
            </a:r>
            <a:endParaRPr lang="en-US" dirty="0">
              <a:solidFill>
                <a:srgbClr val="333F48"/>
              </a:solidFill>
            </a:endParaRPr>
          </a:p>
        </p:txBody>
      </p:sp>
      <p:sp>
        <p:nvSpPr>
          <p:cNvPr id="3" name="TextBox 2"/>
          <p:cNvSpPr txBox="1"/>
          <p:nvPr/>
        </p:nvSpPr>
        <p:spPr>
          <a:xfrm>
            <a:off x="467852" y="1136385"/>
            <a:ext cx="572527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i="1" dirty="0"/>
              <a:t>The primary goal of this initiative is to develop a </a:t>
            </a:r>
            <a:r>
              <a:rPr lang="en-US" b="1" i="1" dirty="0"/>
              <a:t>shared vision in the mathematical sciences community </a:t>
            </a:r>
            <a:r>
              <a:rPr lang="en-US" i="1" dirty="0"/>
              <a:t>of the need to modernize the undergraduate mathematics program, especially the first two years.</a:t>
            </a:r>
          </a:p>
          <a:p>
            <a:endParaRPr lang="en-US" dirty="0"/>
          </a:p>
        </p:txBody>
      </p:sp>
    </p:spTree>
    <p:extLst>
      <p:ext uri="{BB962C8B-B14F-4D97-AF65-F5344CB8AC3E}">
        <p14:creationId xmlns:p14="http://schemas.microsoft.com/office/powerpoint/2010/main" val="237646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t>DCMP State Approach </a:t>
            </a:r>
            <a:endParaRPr lang="en-US" sz="3600" dirty="0"/>
          </a:p>
        </p:txBody>
      </p:sp>
      <p:sp>
        <p:nvSpPr>
          <p:cNvPr id="4" name="Content Placeholder 3"/>
          <p:cNvSpPr>
            <a:spLocks noGrp="1"/>
          </p:cNvSpPr>
          <p:nvPr>
            <p:ph idx="1"/>
          </p:nvPr>
        </p:nvSpPr>
        <p:spPr/>
        <p:txBody>
          <a:bodyPr>
            <a:normAutofit lnSpcReduction="10000"/>
          </a:bodyPr>
          <a:lstStyle/>
          <a:p>
            <a:pPr>
              <a:buFont typeface="Arial"/>
              <a:buChar char="•"/>
            </a:pPr>
            <a:r>
              <a:rPr lang="en-US" sz="3200" dirty="0" smtClean="0"/>
              <a:t>Bring together faculty, advisors and administrators from 2 &amp; 4 statewide </a:t>
            </a:r>
          </a:p>
          <a:p>
            <a:pPr>
              <a:buFont typeface="Arial"/>
              <a:buChar char="•"/>
            </a:pPr>
            <a:r>
              <a:rPr lang="en-US" sz="3200" dirty="0" smtClean="0"/>
              <a:t>Early Success: </a:t>
            </a:r>
            <a:r>
              <a:rPr lang="en-US" sz="3200" dirty="0" err="1" smtClean="0"/>
              <a:t>Colo</a:t>
            </a:r>
            <a:r>
              <a:rPr lang="en-US" sz="3200" dirty="0" smtClean="0"/>
              <a:t>.,Montana, Ohio, Nev. </a:t>
            </a:r>
          </a:p>
          <a:p>
            <a:pPr>
              <a:buFont typeface="Arial"/>
              <a:buChar char="•"/>
            </a:pPr>
            <a:r>
              <a:rPr lang="en-US" sz="3200" dirty="0" smtClean="0"/>
              <a:t>Identify common vision and goals for math pathways </a:t>
            </a:r>
          </a:p>
          <a:p>
            <a:pPr>
              <a:buFont typeface="Arial"/>
              <a:buChar char="•"/>
            </a:pPr>
            <a:r>
              <a:rPr lang="en-US" sz="3200" dirty="0" smtClean="0"/>
              <a:t>Share &amp; scale  best practice</a:t>
            </a:r>
          </a:p>
          <a:p>
            <a:pPr>
              <a:buFont typeface="Arial"/>
              <a:buChar char="•"/>
            </a:pPr>
            <a:r>
              <a:rPr lang="en-US" sz="3200" dirty="0" smtClean="0"/>
              <a:t>Develop positive policy and transfer framework</a:t>
            </a:r>
          </a:p>
          <a:p>
            <a:pPr>
              <a:buFont typeface="Arial"/>
              <a:buChar char="•"/>
            </a:pPr>
            <a:r>
              <a:rPr lang="en-US" sz="3200" dirty="0" smtClean="0"/>
              <a:t>Institution-led implementation across regions or states </a:t>
            </a:r>
          </a:p>
          <a:p>
            <a:pPr marL="0" indent="0">
              <a:buNone/>
            </a:pPr>
            <a:endParaRPr lang="en-US" sz="3200" dirty="0" smtClean="0"/>
          </a:p>
          <a:p>
            <a:pPr>
              <a:buFont typeface="Arial"/>
              <a:buChar char="•"/>
            </a:pPr>
            <a:endParaRPr lang="en-US" sz="3200" dirty="0"/>
          </a:p>
        </p:txBody>
      </p:sp>
    </p:spTree>
    <p:extLst>
      <p:ext uri="{BB962C8B-B14F-4D97-AF65-F5344CB8AC3E}">
        <p14:creationId xmlns:p14="http://schemas.microsoft.com/office/powerpoint/2010/main" val="5878451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6 Texas Regions – Each sets goals for area</a:t>
            </a:r>
          </a:p>
          <a:p>
            <a:r>
              <a:rPr lang="en-US" dirty="0" smtClean="0"/>
              <a:t>North Region: 9 community colleges and corresponding transfer partners </a:t>
            </a:r>
          </a:p>
          <a:p>
            <a:pPr lvl="1"/>
            <a:r>
              <a:rPr lang="en-US" dirty="0"/>
              <a:t>I</a:t>
            </a:r>
            <a:r>
              <a:rPr lang="en-US" dirty="0" smtClean="0"/>
              <a:t>dentify successes, issues, and actions </a:t>
            </a:r>
            <a:endParaRPr lang="en-US" dirty="0"/>
          </a:p>
          <a:p>
            <a:pPr lvl="1"/>
            <a:r>
              <a:rPr lang="en-US" dirty="0" smtClean="0"/>
              <a:t>Develop white papers and share across region </a:t>
            </a:r>
          </a:p>
          <a:p>
            <a:pPr lvl="1"/>
            <a:r>
              <a:rPr lang="en-US" dirty="0" smtClean="0"/>
              <a:t>Plan for expansion of discussion and action during 2017-8</a:t>
            </a:r>
            <a:endParaRPr lang="en-US" dirty="0"/>
          </a:p>
        </p:txBody>
      </p:sp>
      <p:sp>
        <p:nvSpPr>
          <p:cNvPr id="7" name="Title 6"/>
          <p:cNvSpPr>
            <a:spLocks noGrp="1"/>
          </p:cNvSpPr>
          <p:nvPr>
            <p:ph type="title"/>
          </p:nvPr>
        </p:nvSpPr>
        <p:spPr>
          <a:xfrm>
            <a:off x="457200" y="0"/>
            <a:ext cx="8229600" cy="920420"/>
          </a:xfrm>
        </p:spPr>
        <p:txBody>
          <a:bodyPr>
            <a:noAutofit/>
          </a:bodyPr>
          <a:lstStyle/>
          <a:p>
            <a:r>
              <a:rPr lang="en-US" sz="3200" dirty="0" smtClean="0"/>
              <a:t>Texas: Regional Approach</a:t>
            </a:r>
            <a:br>
              <a:rPr lang="en-US" sz="3200" dirty="0" smtClean="0"/>
            </a:br>
            <a:r>
              <a:rPr lang="en-US" sz="3200" dirty="0" smtClean="0"/>
              <a:t>North Region for Dana Center Math Pathways </a:t>
            </a:r>
            <a:endParaRPr lang="en-US" sz="3200" dirty="0"/>
          </a:p>
        </p:txBody>
      </p:sp>
    </p:spTree>
    <p:extLst>
      <p:ext uri="{BB962C8B-B14F-4D97-AF65-F5344CB8AC3E}">
        <p14:creationId xmlns:p14="http://schemas.microsoft.com/office/powerpoint/2010/main" val="14659067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CMP (UT Colors)">
      <a:dk1>
        <a:srgbClr val="333F48"/>
      </a:dk1>
      <a:lt1>
        <a:sysClr val="window" lastClr="FFFFFF"/>
      </a:lt1>
      <a:dk2>
        <a:srgbClr val="BF5700"/>
      </a:dk2>
      <a:lt2>
        <a:srgbClr val="D6D2C4"/>
      </a:lt2>
      <a:accent1>
        <a:srgbClr val="333F48"/>
      </a:accent1>
      <a:accent2>
        <a:srgbClr val="005F86"/>
      </a:accent2>
      <a:accent3>
        <a:srgbClr val="43695B"/>
      </a:accent3>
      <a:accent4>
        <a:srgbClr val="F2A900"/>
      </a:accent4>
      <a:accent5>
        <a:srgbClr val="382F2D"/>
      </a:accent5>
      <a:accent6>
        <a:srgbClr val="D6D2C4"/>
      </a:accent6>
      <a:hlink>
        <a:srgbClr val="BF5700"/>
      </a:hlink>
      <a:folHlink>
        <a:srgbClr val="BF5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54254</TotalTime>
  <Words>2797</Words>
  <Application>Microsoft Macintosh PowerPoint</Application>
  <PresentationFormat>On-screen Show (4:3)</PresentationFormat>
  <Paragraphs>323</Paragraphs>
  <Slides>33</Slides>
  <Notes>24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DCMP Vision</vt:lpstr>
      <vt:lpstr>Dana Center Principles for Pathways</vt:lpstr>
      <vt:lpstr>Dana Center Principles for Pathways</vt:lpstr>
      <vt:lpstr>Definition of math pathway</vt:lpstr>
      <vt:lpstr>A Common Vision for the Undergraduate Mathematics Program in 2025</vt:lpstr>
      <vt:lpstr>DCMP State Approach </vt:lpstr>
      <vt:lpstr>Texas: Regional Approach North Region for Dana Center Math Pathways </vt:lpstr>
      <vt:lpstr>Dana Center Principles for Pathways</vt:lpstr>
      <vt:lpstr>PowerPoint Presentation</vt:lpstr>
      <vt:lpstr>College Readiness of Incoming Cohorts Decreased in 2015</vt:lpstr>
      <vt:lpstr>The Right Math for the Right Program </vt:lpstr>
      <vt:lpstr>What is the “Right Math”?</vt:lpstr>
      <vt:lpstr>PowerPoint Presentation</vt:lpstr>
      <vt:lpstr>Example Pathways</vt:lpstr>
      <vt:lpstr>PowerPoint Presentation</vt:lpstr>
      <vt:lpstr>Texas Transfer Context</vt:lpstr>
      <vt:lpstr>Texas Transfer Context</vt:lpstr>
      <vt:lpstr>Texas Transfer Context</vt:lpstr>
      <vt:lpstr>Trends Across Texas Universities </vt:lpstr>
      <vt:lpstr>Fall 2016 Texas Math Pathways Offerings</vt:lpstr>
      <vt:lpstr>College Level Math Completion in First Year </vt:lpstr>
      <vt:lpstr>College Level Math First Year </vt:lpstr>
      <vt:lpstr>Percentage of DE students enrolled in an accelerated option is increasing</vt:lpstr>
      <vt:lpstr>Successful first college-level course completion is increasing for underprepared students within 1 year</vt:lpstr>
      <vt:lpstr>Co-requisite</vt:lpstr>
      <vt:lpstr>PowerPoint Presentation</vt:lpstr>
      <vt:lpstr>Focused Discussion &amp; Planning Steps</vt:lpstr>
      <vt:lpstr>Apply today’s outcomes:  Plan for 2017-8  </vt:lpstr>
      <vt:lpstr>Support your work</vt:lpstr>
      <vt:lpstr>Contact information</vt:lpstr>
      <vt:lpstr>About the Dana Center</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Rachele Seifert</dc:creator>
  <cp:lastModifiedBy>Diane Troyer</cp:lastModifiedBy>
  <cp:revision>243</cp:revision>
  <cp:lastPrinted>2017-04-20T15:23:33Z</cp:lastPrinted>
  <dcterms:created xsi:type="dcterms:W3CDTF">2016-09-15T07:02:05Z</dcterms:created>
  <dcterms:modified xsi:type="dcterms:W3CDTF">2017-06-18T15:56:52Z</dcterms:modified>
</cp:coreProperties>
</file>