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6.xml" ContentType="application/vnd.openxmlformats-officedocument.drawingml.chart+xml"/>
  <Override PartName="/ppt/notesSlides/notesSlide28.xml" ContentType="application/vnd.openxmlformats-officedocument.presentationml.notesSlide+xml"/>
  <Override PartName="/ppt/charts/chart7.xml" ContentType="application/vnd.openxmlformats-officedocument.drawingml.chart+xml"/>
  <Override PartName="/ppt/notesSlides/notesSlide29.xml" ContentType="application/vnd.openxmlformats-officedocument.presentationml.notesSlide+xml"/>
  <Override PartName="/ppt/charts/chart8.xml" ContentType="application/vnd.openxmlformats-officedocument.drawingml.chart+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0" r:id="rId2"/>
    <p:sldMasterId id="2147483696" r:id="rId3"/>
    <p:sldMasterId id="2147483708" r:id="rId4"/>
    <p:sldMasterId id="2147483721" r:id="rId5"/>
  </p:sldMasterIdLst>
  <p:notesMasterIdLst>
    <p:notesMasterId r:id="rId46"/>
  </p:notesMasterIdLst>
  <p:handoutMasterIdLst>
    <p:handoutMasterId r:id="rId47"/>
  </p:handoutMasterIdLst>
  <p:sldIdLst>
    <p:sldId id="257" r:id="rId6"/>
    <p:sldId id="388" r:id="rId7"/>
    <p:sldId id="382" r:id="rId8"/>
    <p:sldId id="389" r:id="rId9"/>
    <p:sldId id="383" r:id="rId10"/>
    <p:sldId id="390" r:id="rId11"/>
    <p:sldId id="408" r:id="rId12"/>
    <p:sldId id="256" r:id="rId13"/>
    <p:sldId id="386" r:id="rId14"/>
    <p:sldId id="366" r:id="rId15"/>
    <p:sldId id="304" r:id="rId16"/>
    <p:sldId id="306" r:id="rId17"/>
    <p:sldId id="391" r:id="rId18"/>
    <p:sldId id="349" r:id="rId19"/>
    <p:sldId id="368" r:id="rId20"/>
    <p:sldId id="362" r:id="rId21"/>
    <p:sldId id="403" r:id="rId22"/>
    <p:sldId id="355" r:id="rId23"/>
    <p:sldId id="374" r:id="rId24"/>
    <p:sldId id="356" r:id="rId25"/>
    <p:sldId id="398" r:id="rId26"/>
    <p:sldId id="399" r:id="rId27"/>
    <p:sldId id="400" r:id="rId28"/>
    <p:sldId id="401" r:id="rId29"/>
    <p:sldId id="402" r:id="rId30"/>
    <p:sldId id="404" r:id="rId31"/>
    <p:sldId id="326" r:id="rId32"/>
    <p:sldId id="367" r:id="rId33"/>
    <p:sldId id="373" r:id="rId34"/>
    <p:sldId id="372" r:id="rId35"/>
    <p:sldId id="333" r:id="rId36"/>
    <p:sldId id="392" r:id="rId37"/>
    <p:sldId id="393" r:id="rId38"/>
    <p:sldId id="397" r:id="rId39"/>
    <p:sldId id="396" r:id="rId40"/>
    <p:sldId id="405" r:id="rId41"/>
    <p:sldId id="407" r:id="rId42"/>
    <p:sldId id="337" r:id="rId43"/>
    <p:sldId id="338" r:id="rId44"/>
    <p:sldId id="37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0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4" autoAdjust="0"/>
    <p:restoredTop sz="96596" autoAdjust="0"/>
  </p:normalViewPr>
  <p:slideViewPr>
    <p:cSldViewPr snapToGrid="0" snapToObjects="1">
      <p:cViewPr varScale="1">
        <p:scale>
          <a:sx n="67" d="100"/>
          <a:sy n="67" d="100"/>
        </p:scale>
        <p:origin x="1398" y="60"/>
      </p:cViewPr>
      <p:guideLst>
        <p:guide orient="horz" pos="2160"/>
        <p:guide pos="2880"/>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Community College Student</a:t>
            </a:r>
            <a:r>
              <a:rPr lang="en-US" baseline="0" dirty="0"/>
              <a:t> Enrollment into Programs of Study</a:t>
            </a:r>
            <a:endParaRPr lang="en-US" dirty="0"/>
          </a:p>
        </c:rich>
      </c:tx>
      <c:overlay val="0"/>
    </c:title>
    <c:autoTitleDeleted val="0"/>
    <c:plotArea>
      <c:layout/>
      <c:pieChart>
        <c:varyColors val="1"/>
        <c:ser>
          <c:idx val="0"/>
          <c:order val="0"/>
          <c:dLbls>
            <c:spPr>
              <a:noFill/>
              <a:ln>
                <a:noFill/>
              </a:ln>
              <a:effectLst/>
            </c:spPr>
            <c:txPr>
              <a:bodyPr/>
              <a:lstStyle/>
              <a:p>
                <a:pPr>
                  <a:defRPr sz="18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[Workbook1]Sheet1!$B$1:$C$1</c:f>
              <c:strCache>
                <c:ptCount val="2"/>
                <c:pt idx="0">
                  <c:v>Require Calculus</c:v>
                </c:pt>
                <c:pt idx="1">
                  <c:v>Do not require Calculus</c:v>
                </c:pt>
              </c:strCache>
            </c:strRef>
          </c:cat>
          <c:val>
            <c:numRef>
              <c:f>[Workbook1]Sheet1!$B$2:$C$2</c:f>
              <c:numCache>
                <c:formatCode>General</c:formatCode>
                <c:ptCount val="2"/>
                <c:pt idx="0">
                  <c:v>20</c:v>
                </c:pt>
                <c:pt idx="1">
                  <c:v>80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Four-Year</a:t>
            </a:r>
            <a:r>
              <a:rPr lang="en-US" baseline="0" dirty="0"/>
              <a:t> Student Enrollment into Programs of Study</a:t>
            </a:r>
            <a:endParaRPr lang="en-US" dirty="0"/>
          </a:p>
        </c:rich>
      </c:tx>
      <c:overlay val="0"/>
    </c:title>
    <c:autoTitleDeleted val="0"/>
    <c:plotArea>
      <c:layout/>
      <c:pieChart>
        <c:varyColors val="1"/>
        <c:ser>
          <c:idx val="0"/>
          <c:order val="0"/>
          <c:dLbls>
            <c:spPr>
              <a:noFill/>
              <a:ln>
                <a:noFill/>
              </a:ln>
              <a:effectLst/>
            </c:spPr>
            <c:txPr>
              <a:bodyPr/>
              <a:lstStyle/>
              <a:p>
                <a:pPr>
                  <a:defRPr sz="18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[Workbook1]Sheet1!$B$6:$C$6</c:f>
              <c:strCache>
                <c:ptCount val="2"/>
                <c:pt idx="0">
                  <c:v>Require Calculus</c:v>
                </c:pt>
                <c:pt idx="1">
                  <c:v>Do not require Calculus</c:v>
                </c:pt>
              </c:strCache>
            </c:strRef>
          </c:cat>
          <c:val>
            <c:numRef>
              <c:f>[Workbook1]Sheet1!$B$7:$C$7</c:f>
              <c:numCache>
                <c:formatCode>General</c:formatCode>
                <c:ptCount val="2"/>
                <c:pt idx="0">
                  <c:v>28</c:v>
                </c:pt>
                <c:pt idx="1">
                  <c:v>72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title>
      <c:overlay val="0"/>
    </c:title>
    <c:autoTitleDeleted val="0"/>
    <c:plotArea>
      <c:layout/>
      <c:pieChart>
        <c:varyColors val="1"/>
        <c:ser>
          <c:idx val="0"/>
          <c:order val="0"/>
          <c:tx>
            <c:strRef>
              <c:f>Sheet1!$B$1</c:f>
              <c:strCache>
                <c:ptCount val="1"/>
                <c:pt idx="0">
                  <c:v>Students Who Take College Algebra</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Ever Take Calculus 1</c:v>
                </c:pt>
                <c:pt idx="1">
                  <c:v>Do Not Take Calculus 1</c:v>
                </c:pt>
              </c:strCache>
            </c:strRef>
          </c:cat>
          <c:val>
            <c:numRef>
              <c:f>Sheet1!$B$2:$B$3</c:f>
              <c:numCache>
                <c:formatCode>General</c:formatCode>
                <c:ptCount val="2"/>
                <c:pt idx="0">
                  <c:v>10</c:v>
                </c:pt>
                <c:pt idx="1">
                  <c:v>90</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title>
      <c:overlay val="0"/>
    </c:title>
    <c:autoTitleDeleted val="0"/>
    <c:plotArea>
      <c:layout/>
      <c:pieChart>
        <c:varyColors val="1"/>
        <c:ser>
          <c:idx val="0"/>
          <c:order val="0"/>
          <c:tx>
            <c:strRef>
              <c:f>Sheet1!$B$1</c:f>
              <c:strCache>
                <c:ptCount val="1"/>
                <c:pt idx="0">
                  <c:v>Students Who Take College Algebra</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Ever Take Calculus 1</c:v>
                </c:pt>
                <c:pt idx="1">
                  <c:v>Take Business Calculus</c:v>
                </c:pt>
                <c:pt idx="2">
                  <c:v>Do Not Take Any Form of Calculus</c:v>
                </c:pt>
              </c:strCache>
            </c:strRef>
          </c:cat>
          <c:val>
            <c:numRef>
              <c:f>Sheet1!$B$2:$B$4</c:f>
              <c:numCache>
                <c:formatCode>General</c:formatCode>
                <c:ptCount val="3"/>
                <c:pt idx="0">
                  <c:v>10</c:v>
                </c:pt>
                <c:pt idx="1">
                  <c:v>30</c:v>
                </c:pt>
                <c:pt idx="2">
                  <c:v>60</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title>
      <c:overlay val="0"/>
    </c:title>
    <c:autoTitleDeleted val="0"/>
    <c:plotArea>
      <c:layout/>
      <c:pieChart>
        <c:varyColors val="1"/>
        <c:ser>
          <c:idx val="0"/>
          <c:order val="0"/>
          <c:tx>
            <c:strRef>
              <c:f>Sheet1!$B$1</c:f>
              <c:strCache>
                <c:ptCount val="1"/>
                <c:pt idx="0">
                  <c:v>Students Who Take College Algebra</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Ever Take Calculus 1</c:v>
                </c:pt>
                <c:pt idx="1">
                  <c:v>Take Business Calculus</c:v>
                </c:pt>
                <c:pt idx="2">
                  <c:v>Do Not Take Any Form of Calculus</c:v>
                </c:pt>
              </c:strCache>
            </c:strRef>
          </c:cat>
          <c:val>
            <c:numRef>
              <c:f>Sheet1!$B$2:$B$4</c:f>
              <c:numCache>
                <c:formatCode>General</c:formatCode>
                <c:ptCount val="3"/>
                <c:pt idx="0">
                  <c:v>10</c:v>
                </c:pt>
                <c:pt idx="1">
                  <c:v>30</c:v>
                </c:pt>
                <c:pt idx="2">
                  <c:v>60</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dirty="0"/>
          </a:p>
        </c:rich>
      </c:tx>
      <c:overlay val="1"/>
    </c:title>
    <c:autoTitleDeleted val="0"/>
    <c:plotArea>
      <c:layout>
        <c:manualLayout>
          <c:layoutTarget val="inner"/>
          <c:xMode val="edge"/>
          <c:yMode val="edge"/>
          <c:x val="2.2343499999999999E-2"/>
          <c:y val="5.5749800000000002E-2"/>
          <c:w val="0.977657"/>
          <c:h val="0.69277100000000003"/>
        </c:manualLayout>
      </c:layout>
      <c:barChart>
        <c:barDir val="col"/>
        <c:grouping val="clustered"/>
        <c:varyColors val="0"/>
        <c:ser>
          <c:idx val="0"/>
          <c:order val="0"/>
          <c:tx>
            <c:strRef>
              <c:f>Sheet1!$A$2</c:f>
              <c:strCache>
                <c:ptCount val="1"/>
                <c:pt idx="0">
                  <c:v>Pre-requisite Model: Fall 2012 Cohort</c:v>
                </c:pt>
              </c:strCache>
            </c:strRef>
          </c:tx>
          <c:spPr>
            <a:solidFill>
              <a:srgbClr val="9DC3E6"/>
            </a:solidFill>
            <a:ln w="12700" cap="flat">
              <a:noFill/>
              <a:miter lim="400000"/>
            </a:ln>
            <a:effectLst/>
          </c:spPr>
          <c:invertIfNegative val="0"/>
          <c:dLbls>
            <c:numFmt formatCode="0.0%" sourceLinked="0"/>
            <c:spPr>
              <a:noFill/>
              <a:ln>
                <a:noFill/>
              </a:ln>
              <a:effectLst/>
            </c:spPr>
            <c:txPr>
              <a:bodyPr/>
              <a:lstStyle/>
              <a:p>
                <a:pPr lvl="0">
                  <a:defRPr sz="2400" b="0" i="0" u="none" strike="noStrike">
                    <a:solidFill>
                      <a:srgbClr val="404040"/>
                    </a:solidFill>
                    <a:effectLst/>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13</c:v>
                </c:pt>
                <c:pt idx="1">
                  <c:v>14</c:v>
                </c:pt>
                <c:pt idx="2">
                  <c:v>15</c:v>
                </c:pt>
                <c:pt idx="3">
                  <c:v>16</c:v>
                </c:pt>
                <c:pt idx="4">
                  <c:v>17</c:v>
                </c:pt>
                <c:pt idx="5">
                  <c:v>18</c:v>
                </c:pt>
                <c:pt idx="6">
                  <c:v>No ACT</c:v>
                </c:pt>
                <c:pt idx="7">
                  <c:v>Total</c:v>
                </c:pt>
              </c:strCache>
            </c:strRef>
          </c:cat>
          <c:val>
            <c:numRef>
              <c:f>Sheet1!$B$2:$I$2</c:f>
              <c:numCache>
                <c:formatCode>General</c:formatCode>
                <c:ptCount val="8"/>
                <c:pt idx="0">
                  <c:v>2.682E-2</c:v>
                </c:pt>
                <c:pt idx="1">
                  <c:v>3.8392000000000003E-2</c:v>
                </c:pt>
                <c:pt idx="2">
                  <c:v>6.7901000000000003E-2</c:v>
                </c:pt>
                <c:pt idx="3">
                  <c:v>0.114609</c:v>
                </c:pt>
                <c:pt idx="4">
                  <c:v>0.19681599999999999</c:v>
                </c:pt>
                <c:pt idx="5">
                  <c:v>0.25600499999999998</c:v>
                </c:pt>
                <c:pt idx="6">
                  <c:v>0.130745</c:v>
                </c:pt>
                <c:pt idx="7">
                  <c:v>0.123</c:v>
                </c:pt>
              </c:numCache>
            </c:numRef>
          </c:val>
        </c:ser>
        <c:ser>
          <c:idx val="1"/>
          <c:order val="1"/>
          <c:tx>
            <c:strRef>
              <c:f>Sheet1!$A$3</c:f>
              <c:strCache>
                <c:ptCount val="1"/>
                <c:pt idx="0">
                  <c:v>Co-requisite Pilots: Fall 2014 Cohort</c:v>
                </c:pt>
              </c:strCache>
            </c:strRef>
          </c:tx>
          <c:spPr>
            <a:solidFill>
              <a:srgbClr val="A9D18E"/>
            </a:solidFill>
            <a:ln w="12700" cap="flat">
              <a:noFill/>
              <a:miter lim="400000"/>
            </a:ln>
            <a:effectLst/>
          </c:spPr>
          <c:invertIfNegative val="0"/>
          <c:dLbls>
            <c:numFmt formatCode="0.0%" sourceLinked="0"/>
            <c:spPr>
              <a:noFill/>
              <a:ln>
                <a:noFill/>
              </a:ln>
              <a:effectLst/>
            </c:spPr>
            <c:txPr>
              <a:bodyPr/>
              <a:lstStyle/>
              <a:p>
                <a:pPr lvl="0">
                  <a:defRPr sz="2400" b="0" i="0" u="none" strike="noStrike">
                    <a:solidFill>
                      <a:srgbClr val="404040"/>
                    </a:solidFill>
                    <a:effectLst/>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13</c:v>
                </c:pt>
                <c:pt idx="1">
                  <c:v>14</c:v>
                </c:pt>
                <c:pt idx="2">
                  <c:v>15</c:v>
                </c:pt>
                <c:pt idx="3">
                  <c:v>16</c:v>
                </c:pt>
                <c:pt idx="4">
                  <c:v>17</c:v>
                </c:pt>
                <c:pt idx="5">
                  <c:v>18</c:v>
                </c:pt>
                <c:pt idx="6">
                  <c:v>No ACT</c:v>
                </c:pt>
                <c:pt idx="7">
                  <c:v>Total</c:v>
                </c:pt>
              </c:strCache>
            </c:strRef>
          </c:cat>
          <c:val>
            <c:numRef>
              <c:f>Sheet1!$B$3:$I$3</c:f>
              <c:numCache>
                <c:formatCode>General</c:formatCode>
                <c:ptCount val="8"/>
                <c:pt idx="0">
                  <c:v>0.71428599999999998</c:v>
                </c:pt>
                <c:pt idx="1">
                  <c:v>0.36585400000000001</c:v>
                </c:pt>
                <c:pt idx="2">
                  <c:v>0.55101999999999995</c:v>
                </c:pt>
                <c:pt idx="3">
                  <c:v>0.57954499999999998</c:v>
                </c:pt>
                <c:pt idx="4">
                  <c:v>0.66037699999999999</c:v>
                </c:pt>
                <c:pt idx="5">
                  <c:v>0.82828299999999999</c:v>
                </c:pt>
                <c:pt idx="6">
                  <c:v>0.609375</c:v>
                </c:pt>
                <c:pt idx="7">
                  <c:v>0.625</c:v>
                </c:pt>
              </c:numCache>
            </c:numRef>
          </c:val>
        </c:ser>
        <c:dLbls>
          <c:showLegendKey val="0"/>
          <c:showVal val="0"/>
          <c:showCatName val="0"/>
          <c:showSerName val="0"/>
          <c:showPercent val="0"/>
          <c:showBubbleSize val="0"/>
        </c:dLbls>
        <c:gapWidth val="114"/>
        <c:overlap val="-22"/>
        <c:axId val="186861904"/>
        <c:axId val="186862464"/>
      </c:barChart>
      <c:catAx>
        <c:axId val="186861904"/>
        <c:scaling>
          <c:orientation val="minMax"/>
        </c:scaling>
        <c:delete val="0"/>
        <c:axPos val="b"/>
        <c:numFmt formatCode="General" sourceLinked="1"/>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95959"/>
                </a:solidFill>
                <a:effectLst/>
                <a:latin typeface="Calibri"/>
              </a:defRPr>
            </a:pPr>
            <a:endParaRPr lang="en-US"/>
          </a:p>
        </c:txPr>
        <c:crossAx val="186862464"/>
        <c:crosses val="autoZero"/>
        <c:auto val="1"/>
        <c:lblAlgn val="ctr"/>
        <c:lblOffset val="100"/>
        <c:noMultiLvlLbl val="1"/>
      </c:catAx>
      <c:valAx>
        <c:axId val="186862464"/>
        <c:scaling>
          <c:orientation val="minMax"/>
          <c:max val="1"/>
        </c:scaling>
        <c:delete val="0"/>
        <c:axPos val="l"/>
        <c:majorGridlines>
          <c:spPr>
            <a:ln w="12700" cap="flat">
              <a:solidFill>
                <a:srgbClr val="D9D9D9"/>
              </a:solidFill>
              <a:prstDash val="solid"/>
              <a:round/>
            </a:ln>
          </c:spPr>
        </c:majorGridlines>
        <c:numFmt formatCode="0.0%" sourceLinked="0"/>
        <c:majorTickMark val="none"/>
        <c:minorTickMark val="none"/>
        <c:tickLblPos val="none"/>
        <c:spPr>
          <a:ln w="12700" cap="flat">
            <a:noFill/>
            <a:prstDash val="solid"/>
            <a:miter lim="400000"/>
          </a:ln>
        </c:spPr>
        <c:txPr>
          <a:bodyPr rot="0"/>
          <a:lstStyle/>
          <a:p>
            <a:pPr lvl="0">
              <a:defRPr sz="2400" b="0" i="0" u="none" strike="noStrike">
                <a:solidFill>
                  <a:srgbClr val="000000"/>
                </a:solidFill>
                <a:effectLst/>
                <a:latin typeface="Calibri"/>
              </a:defRPr>
            </a:pPr>
            <a:endParaRPr lang="en-US"/>
          </a:p>
        </c:txPr>
        <c:crossAx val="186861904"/>
        <c:crosses val="autoZero"/>
        <c:crossBetween val="between"/>
        <c:majorUnit val="0.25"/>
        <c:minorUnit val="0.125"/>
      </c:valAx>
      <c:spPr>
        <a:noFill/>
        <a:ln w="12700" cap="flat">
          <a:noFill/>
          <a:miter lim="400000"/>
        </a:ln>
        <a:effectLst/>
      </c:spPr>
    </c:plotArea>
    <c:legend>
      <c:legendPos val="b"/>
      <c:layout>
        <c:manualLayout>
          <c:xMode val="edge"/>
          <c:yMode val="edge"/>
          <c:x val="0.30026000000000003"/>
          <c:y val="0.88849999999999996"/>
          <c:w val="0.68573399999999995"/>
          <c:h val="0.124"/>
        </c:manualLayout>
      </c:layout>
      <c:overlay val="1"/>
      <c:spPr>
        <a:noFill/>
        <a:ln w="12700" cap="flat">
          <a:noFill/>
          <a:miter lim="400000"/>
        </a:ln>
        <a:effectLst/>
      </c:spPr>
      <c:txPr>
        <a:bodyPr/>
        <a:lstStyle/>
        <a:p>
          <a:pPr lvl="0">
            <a:defRPr sz="2400" b="0" i="0" u="none" strike="noStrike">
              <a:solidFill>
                <a:srgbClr val="595959"/>
              </a:solidFill>
              <a:effectLst/>
              <a:latin typeface="Calibri"/>
            </a:defRPr>
          </a:pPr>
          <a:endParaRPr lang="en-US"/>
        </a:p>
      </c:txPr>
    </c:legend>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dirty="0"/>
          </a:p>
        </c:rich>
      </c:tx>
      <c:overlay val="1"/>
    </c:title>
    <c:autoTitleDeleted val="0"/>
    <c:plotArea>
      <c:layout>
        <c:manualLayout>
          <c:layoutTarget val="inner"/>
          <c:xMode val="edge"/>
          <c:yMode val="edge"/>
          <c:x val="1.9945399999999999E-2"/>
          <c:y val="6.2781699999999996E-2"/>
          <c:w val="0.87272799999999995"/>
          <c:h val="0.67317400000000005"/>
        </c:manualLayout>
      </c:layout>
      <c:barChart>
        <c:barDir val="col"/>
        <c:grouping val="clustered"/>
        <c:varyColors val="0"/>
        <c:ser>
          <c:idx val="0"/>
          <c:order val="0"/>
          <c:tx>
            <c:strRef>
              <c:f>Sheet1!$A$2</c:f>
              <c:strCache>
                <c:ptCount val="1"/>
                <c:pt idx="0">
                  <c:v>Co-requisite Model: Universities</c:v>
                </c:pt>
              </c:strCache>
            </c:strRef>
          </c:tx>
          <c:spPr>
            <a:solidFill>
              <a:srgbClr val="DA9582"/>
            </a:solidFill>
            <a:ln w="12700" cap="flat">
              <a:noFill/>
              <a:miter lim="400000"/>
            </a:ln>
            <a:effectLst/>
          </c:spPr>
          <c:invertIfNegative val="0"/>
          <c:dLbls>
            <c:numFmt formatCode="0.0%" sourceLinked="0"/>
            <c:spPr>
              <a:noFill/>
              <a:ln>
                <a:noFill/>
              </a:ln>
              <a:effectLst/>
            </c:spPr>
            <c:txPr>
              <a:bodyPr/>
              <a:lstStyle/>
              <a:p>
                <a:pPr lvl="0">
                  <a:defRPr sz="1800" b="0" i="0" u="none" strike="noStrike">
                    <a:solidFill>
                      <a:srgbClr val="404040"/>
                    </a:solidFill>
                    <a:effectLst/>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13</c:v>
                </c:pt>
                <c:pt idx="1">
                  <c:v>14</c:v>
                </c:pt>
                <c:pt idx="2">
                  <c:v>15</c:v>
                </c:pt>
                <c:pt idx="3">
                  <c:v>16</c:v>
                </c:pt>
                <c:pt idx="4">
                  <c:v>17</c:v>
                </c:pt>
                <c:pt idx="5">
                  <c:v>18</c:v>
                </c:pt>
                <c:pt idx="6">
                  <c:v>No ACT</c:v>
                </c:pt>
                <c:pt idx="7">
                  <c:v>Total</c:v>
                </c:pt>
              </c:strCache>
            </c:strRef>
          </c:cat>
          <c:val>
            <c:numRef>
              <c:f>Sheet1!$B$2:$I$2</c:f>
              <c:numCache>
                <c:formatCode>General</c:formatCode>
                <c:ptCount val="8"/>
                <c:pt idx="0">
                  <c:v>0.25</c:v>
                </c:pt>
                <c:pt idx="1">
                  <c:v>0.40909099999999998</c:v>
                </c:pt>
                <c:pt idx="2">
                  <c:v>0.43168600000000001</c:v>
                </c:pt>
                <c:pt idx="3">
                  <c:v>0.49179200000000001</c:v>
                </c:pt>
                <c:pt idx="4">
                  <c:v>0.57417099999999999</c:v>
                </c:pt>
                <c:pt idx="5">
                  <c:v>0.63049900000000003</c:v>
                </c:pt>
                <c:pt idx="6">
                  <c:v>0.55806900000000004</c:v>
                </c:pt>
                <c:pt idx="7">
                  <c:v>0.53500000000000003</c:v>
                </c:pt>
              </c:numCache>
            </c:numRef>
          </c:val>
        </c:ser>
        <c:ser>
          <c:idx val="1"/>
          <c:order val="1"/>
          <c:tx>
            <c:strRef>
              <c:f>Sheet1!$A$3</c:f>
              <c:strCache>
                <c:ptCount val="1"/>
                <c:pt idx="0">
                  <c:v>Co-requisite Model: Community College Pilots</c:v>
                </c:pt>
              </c:strCache>
            </c:strRef>
          </c:tx>
          <c:spPr>
            <a:solidFill>
              <a:srgbClr val="A9D18E"/>
            </a:solidFill>
            <a:ln w="12700" cap="flat">
              <a:noFill/>
              <a:miter lim="400000"/>
            </a:ln>
            <a:effectLst/>
          </c:spPr>
          <c:invertIfNegative val="0"/>
          <c:dLbls>
            <c:numFmt formatCode="0.0%" sourceLinked="0"/>
            <c:spPr>
              <a:noFill/>
              <a:ln>
                <a:noFill/>
              </a:ln>
              <a:effectLst/>
            </c:spPr>
            <c:txPr>
              <a:bodyPr/>
              <a:lstStyle/>
              <a:p>
                <a:pPr lvl="0">
                  <a:defRPr sz="1800" b="0" i="0" u="none" strike="noStrike">
                    <a:solidFill>
                      <a:srgbClr val="404040"/>
                    </a:solidFill>
                    <a:effectLst/>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13</c:v>
                </c:pt>
                <c:pt idx="1">
                  <c:v>14</c:v>
                </c:pt>
                <c:pt idx="2">
                  <c:v>15</c:v>
                </c:pt>
                <c:pt idx="3">
                  <c:v>16</c:v>
                </c:pt>
                <c:pt idx="4">
                  <c:v>17</c:v>
                </c:pt>
                <c:pt idx="5">
                  <c:v>18</c:v>
                </c:pt>
                <c:pt idx="6">
                  <c:v>No ACT</c:v>
                </c:pt>
                <c:pt idx="7">
                  <c:v>Total</c:v>
                </c:pt>
              </c:strCache>
            </c:strRef>
          </c:cat>
          <c:val>
            <c:numRef>
              <c:f>Sheet1!$B$3:$I$3</c:f>
              <c:numCache>
                <c:formatCode>General</c:formatCode>
                <c:ptCount val="8"/>
                <c:pt idx="0">
                  <c:v>0.71428599999999998</c:v>
                </c:pt>
                <c:pt idx="1">
                  <c:v>0.36585400000000001</c:v>
                </c:pt>
                <c:pt idx="2">
                  <c:v>0.55101999999999995</c:v>
                </c:pt>
                <c:pt idx="3">
                  <c:v>0.57954499999999998</c:v>
                </c:pt>
                <c:pt idx="4">
                  <c:v>0.66037699999999999</c:v>
                </c:pt>
                <c:pt idx="5">
                  <c:v>0.82828299999999999</c:v>
                </c:pt>
                <c:pt idx="6">
                  <c:v>0.609375</c:v>
                </c:pt>
                <c:pt idx="7">
                  <c:v>0.625</c:v>
                </c:pt>
              </c:numCache>
            </c:numRef>
          </c:val>
        </c:ser>
        <c:dLbls>
          <c:showLegendKey val="0"/>
          <c:showVal val="0"/>
          <c:showCatName val="0"/>
          <c:showSerName val="0"/>
          <c:showPercent val="0"/>
          <c:showBubbleSize val="0"/>
        </c:dLbls>
        <c:gapWidth val="114"/>
        <c:overlap val="-22"/>
        <c:axId val="188889504"/>
        <c:axId val="188890064"/>
      </c:barChart>
      <c:catAx>
        <c:axId val="188889504"/>
        <c:scaling>
          <c:orientation val="minMax"/>
        </c:scaling>
        <c:delete val="0"/>
        <c:axPos val="b"/>
        <c:numFmt formatCode="General" sourceLinked="1"/>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95959"/>
                </a:solidFill>
                <a:effectLst/>
                <a:latin typeface="Calibri"/>
              </a:defRPr>
            </a:pPr>
            <a:endParaRPr lang="en-US"/>
          </a:p>
        </c:txPr>
        <c:crossAx val="188890064"/>
        <c:crosses val="autoZero"/>
        <c:auto val="1"/>
        <c:lblAlgn val="ctr"/>
        <c:lblOffset val="100"/>
        <c:noMultiLvlLbl val="1"/>
      </c:catAx>
      <c:valAx>
        <c:axId val="188890064"/>
        <c:scaling>
          <c:orientation val="minMax"/>
          <c:max val="1"/>
        </c:scaling>
        <c:delete val="0"/>
        <c:axPos val="l"/>
        <c:majorGridlines>
          <c:spPr>
            <a:ln w="12700" cap="flat">
              <a:solidFill>
                <a:srgbClr val="D9D9D9"/>
              </a:solidFill>
              <a:prstDash val="solid"/>
              <a:round/>
            </a:ln>
          </c:spPr>
        </c:majorGridlines>
        <c:numFmt formatCode="0.0%" sourceLinked="0"/>
        <c:majorTickMark val="none"/>
        <c:minorTickMark val="none"/>
        <c:tickLblPos val="none"/>
        <c:spPr>
          <a:ln w="12700" cap="flat">
            <a:noFill/>
            <a:prstDash val="solid"/>
            <a:miter lim="400000"/>
          </a:ln>
        </c:spPr>
        <c:txPr>
          <a:bodyPr rot="0"/>
          <a:lstStyle/>
          <a:p>
            <a:pPr lvl="0">
              <a:defRPr sz="2400" b="0" i="0" u="none" strike="noStrike">
                <a:solidFill>
                  <a:srgbClr val="000000"/>
                </a:solidFill>
                <a:effectLst/>
                <a:latin typeface="Calibri"/>
              </a:defRPr>
            </a:pPr>
            <a:endParaRPr lang="en-US"/>
          </a:p>
        </c:txPr>
        <c:crossAx val="188889504"/>
        <c:crosses val="autoZero"/>
        <c:crossBetween val="between"/>
        <c:majorUnit val="0.25"/>
        <c:minorUnit val="0.125"/>
      </c:valAx>
      <c:spPr>
        <a:noFill/>
        <a:ln w="12700" cap="flat">
          <a:noFill/>
          <a:miter lim="400000"/>
        </a:ln>
        <a:effectLst/>
      </c:spPr>
    </c:plotArea>
    <c:legend>
      <c:legendPos val="b"/>
      <c:layout>
        <c:manualLayout>
          <c:xMode val="edge"/>
          <c:yMode val="edge"/>
          <c:x val="0.26803500000000002"/>
          <c:y val="0.87443700000000002"/>
          <c:w val="0.73196499999999998"/>
          <c:h val="0.13806299999999999"/>
        </c:manualLayout>
      </c:layout>
      <c:overlay val="1"/>
      <c:spPr>
        <a:noFill/>
        <a:ln w="12700" cap="flat">
          <a:noFill/>
          <a:miter lim="400000"/>
        </a:ln>
        <a:effectLst/>
      </c:spPr>
      <c:txPr>
        <a:bodyPr/>
        <a:lstStyle/>
        <a:p>
          <a:pPr lvl="0">
            <a:defRPr sz="2400" b="0" i="0" u="none" strike="noStrike">
              <a:solidFill>
                <a:srgbClr val="595959"/>
              </a:solidFill>
              <a:effectLst/>
              <a:latin typeface="Calibri"/>
            </a:defRPr>
          </a:pPr>
          <a:endParaRPr lang="en-US"/>
        </a:p>
      </c:txPr>
    </c:legend>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c:spPr>
          <c:invertIfNegative val="0"/>
          <c:dLbls>
            <c:numFmt formatCode="0.0%" sourceLinked="0"/>
            <c:spPr>
              <a:noFill/>
              <a:ln>
                <a:noFill/>
              </a:ln>
              <a:effectLst/>
            </c:spPr>
            <c:txPr>
              <a:bodyPr/>
              <a:lstStyle/>
              <a:p>
                <a:pPr>
                  <a:defRPr sz="2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Traditional Model</c:v>
                </c:pt>
                <c:pt idx="1">
                  <c:v>Statway</c:v>
                </c:pt>
              </c:strCache>
            </c:strRef>
          </c:cat>
          <c:val>
            <c:numRef>
              <c:f>Sheet1!$B$2:$B$3</c:f>
              <c:numCache>
                <c:formatCode>0%</c:formatCode>
                <c:ptCount val="2"/>
                <c:pt idx="0" formatCode="0.00%">
                  <c:v>5.8999999999999997E-2</c:v>
                </c:pt>
                <c:pt idx="1">
                  <c:v>0.51</c:v>
                </c:pt>
              </c:numCache>
            </c:numRef>
          </c:val>
        </c:ser>
        <c:dLbls>
          <c:showLegendKey val="0"/>
          <c:showVal val="1"/>
          <c:showCatName val="0"/>
          <c:showSerName val="0"/>
          <c:showPercent val="0"/>
          <c:showBubbleSize val="0"/>
        </c:dLbls>
        <c:gapWidth val="150"/>
        <c:axId val="188892304"/>
        <c:axId val="188892864"/>
      </c:barChart>
      <c:catAx>
        <c:axId val="188892304"/>
        <c:scaling>
          <c:orientation val="minMax"/>
        </c:scaling>
        <c:delete val="0"/>
        <c:axPos val="b"/>
        <c:numFmt formatCode="General" sourceLinked="0"/>
        <c:majorTickMark val="out"/>
        <c:minorTickMark val="none"/>
        <c:tickLblPos val="nextTo"/>
        <c:txPr>
          <a:bodyPr/>
          <a:lstStyle/>
          <a:p>
            <a:pPr>
              <a:defRPr sz="2400"/>
            </a:pPr>
            <a:endParaRPr lang="en-US"/>
          </a:p>
        </c:txPr>
        <c:crossAx val="188892864"/>
        <c:crosses val="autoZero"/>
        <c:auto val="1"/>
        <c:lblAlgn val="ctr"/>
        <c:lblOffset val="100"/>
        <c:noMultiLvlLbl val="0"/>
      </c:catAx>
      <c:valAx>
        <c:axId val="188892864"/>
        <c:scaling>
          <c:orientation val="minMax"/>
        </c:scaling>
        <c:delete val="1"/>
        <c:axPos val="l"/>
        <c:numFmt formatCode="0.00%" sourceLinked="1"/>
        <c:majorTickMark val="out"/>
        <c:minorTickMark val="none"/>
        <c:tickLblPos val="none"/>
        <c:crossAx val="18889230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BFF93-FDC8-5042-BBFF-6A2FEA0B6901}" type="doc">
      <dgm:prSet loTypeId="urn:microsoft.com/office/officeart/2005/8/layout/process1" loCatId="" qsTypeId="urn:microsoft.com/office/officeart/2005/8/quickstyle/simple4" qsCatId="simple" csTypeId="urn:microsoft.com/office/officeart/2005/8/colors/accent4_5" csCatId="accent4" phldr="1"/>
      <dgm:spPr/>
    </dgm:pt>
    <dgm:pt modelId="{AFC6697A-D6D9-A24F-B1F4-F4996E080E25}">
      <dgm:prSet phldrT="[Text]"/>
      <dgm:spPr>
        <a:solidFill>
          <a:schemeClr val="accent6">
            <a:lumMod val="75000"/>
          </a:schemeClr>
        </a:solidFill>
      </dgm:spPr>
      <dgm:t>
        <a:bodyPr/>
        <a:lstStyle/>
        <a:p>
          <a:r>
            <a:rPr lang="en-US" b="1" dirty="0" smtClean="0">
              <a:latin typeface="Cambria"/>
              <a:cs typeface="Cambria"/>
            </a:rPr>
            <a:t>Phase I</a:t>
          </a:r>
          <a:r>
            <a:rPr lang="en-US" dirty="0" smtClean="0">
              <a:latin typeface="Cambria"/>
              <a:cs typeface="Cambria"/>
            </a:rPr>
            <a:t>: Build urgency and intrinsic motivation for change </a:t>
          </a:r>
          <a:endParaRPr lang="en-US" dirty="0">
            <a:latin typeface="Cambria"/>
            <a:cs typeface="Cambria"/>
          </a:endParaRPr>
        </a:p>
      </dgm:t>
    </dgm:pt>
    <dgm:pt modelId="{306E0E96-5378-B043-AA12-315AFEFA3EDD}" type="parTrans" cxnId="{01298745-3C60-6841-9EFF-030FC8EB52AF}">
      <dgm:prSet/>
      <dgm:spPr/>
      <dgm:t>
        <a:bodyPr/>
        <a:lstStyle/>
        <a:p>
          <a:endParaRPr lang="en-US"/>
        </a:p>
      </dgm:t>
    </dgm:pt>
    <dgm:pt modelId="{192DA326-E318-3C45-B141-E13911F82244}" type="sibTrans" cxnId="{01298745-3C60-6841-9EFF-030FC8EB52AF}">
      <dgm:prSet/>
      <dgm:spPr>
        <a:solidFill>
          <a:schemeClr val="tx2">
            <a:lumMod val="75000"/>
          </a:schemeClr>
        </a:solidFill>
      </dgm:spPr>
      <dgm:t>
        <a:bodyPr/>
        <a:lstStyle/>
        <a:p>
          <a:endParaRPr lang="en-US" dirty="0"/>
        </a:p>
      </dgm:t>
    </dgm:pt>
    <dgm:pt modelId="{F3383781-6653-8A4C-B28D-C700B89A1F94}">
      <dgm:prSet phldrT="[Text]"/>
      <dgm:spPr>
        <a:solidFill>
          <a:srgbClr val="395358"/>
        </a:solidFill>
      </dgm:spPr>
      <dgm:t>
        <a:bodyPr/>
        <a:lstStyle/>
        <a:p>
          <a:r>
            <a:rPr lang="en-US" b="1" dirty="0" smtClean="0">
              <a:latin typeface="Cambria"/>
              <a:cs typeface="Cambria"/>
            </a:rPr>
            <a:t>Phase II:</a:t>
          </a:r>
          <a:r>
            <a:rPr lang="en-US" dirty="0" smtClean="0">
              <a:latin typeface="Cambria"/>
              <a:cs typeface="Cambria"/>
            </a:rPr>
            <a:t> Enable scale by creating the policy and practice conditions for statewide implementation</a:t>
          </a:r>
          <a:endParaRPr lang="en-US" dirty="0">
            <a:latin typeface="Cambria"/>
            <a:cs typeface="Cambria"/>
          </a:endParaRPr>
        </a:p>
      </dgm:t>
    </dgm:pt>
    <dgm:pt modelId="{FCD4143F-EDED-B746-8D63-AAB33B1A016F}" type="parTrans" cxnId="{2F509F81-0C71-7A4B-94A8-C13CD2C341C2}">
      <dgm:prSet/>
      <dgm:spPr/>
      <dgm:t>
        <a:bodyPr/>
        <a:lstStyle/>
        <a:p>
          <a:endParaRPr lang="en-US"/>
        </a:p>
      </dgm:t>
    </dgm:pt>
    <dgm:pt modelId="{E29E3C8A-D705-E84F-AC81-76DE681F0A64}" type="sibTrans" cxnId="{2F509F81-0C71-7A4B-94A8-C13CD2C341C2}">
      <dgm:prSet/>
      <dgm:spPr>
        <a:solidFill>
          <a:srgbClr val="814B10"/>
        </a:solidFill>
      </dgm:spPr>
      <dgm:t>
        <a:bodyPr/>
        <a:lstStyle/>
        <a:p>
          <a:endParaRPr lang="en-US" dirty="0"/>
        </a:p>
      </dgm:t>
    </dgm:pt>
    <dgm:pt modelId="{273DD735-866E-9547-B902-D78BFE5D25AC}">
      <dgm:prSet phldrT="[Text]"/>
      <dgm:spPr>
        <a:solidFill>
          <a:srgbClr val="39535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latin typeface="Cambria"/>
              <a:cs typeface="Cambria"/>
            </a:rPr>
            <a:t>Phase III:</a:t>
          </a:r>
          <a:r>
            <a:rPr lang="en-US" dirty="0" smtClean="0">
              <a:latin typeface="Cambria"/>
              <a:cs typeface="Cambria"/>
            </a:rPr>
            <a:t> Enact the NMP at institutions by building faculty and institutional capacity</a:t>
          </a:r>
        </a:p>
        <a:p>
          <a:pPr defTabSz="444500">
            <a:lnSpc>
              <a:spcPct val="90000"/>
            </a:lnSpc>
            <a:spcBef>
              <a:spcPct val="0"/>
            </a:spcBef>
            <a:spcAft>
              <a:spcPct val="35000"/>
            </a:spcAft>
          </a:pPr>
          <a:endParaRPr lang="en-US" dirty="0"/>
        </a:p>
      </dgm:t>
    </dgm:pt>
    <dgm:pt modelId="{BA9185AD-1E53-6948-8F50-2DE9F700C503}" type="parTrans" cxnId="{8FE5E081-4870-DC49-BADC-2D38468C212A}">
      <dgm:prSet/>
      <dgm:spPr/>
      <dgm:t>
        <a:bodyPr/>
        <a:lstStyle/>
        <a:p>
          <a:endParaRPr lang="en-US"/>
        </a:p>
      </dgm:t>
    </dgm:pt>
    <dgm:pt modelId="{D5AA2EC2-34A0-EA47-B76E-E570A75F61B9}" type="sibTrans" cxnId="{8FE5E081-4870-DC49-BADC-2D38468C212A}">
      <dgm:prSet/>
      <dgm:spPr/>
      <dgm:t>
        <a:bodyPr/>
        <a:lstStyle/>
        <a:p>
          <a:endParaRPr lang="en-US"/>
        </a:p>
      </dgm:t>
    </dgm:pt>
    <dgm:pt modelId="{73CEBA43-E30E-9D4E-BCA7-8B80E969CB2A}" type="pres">
      <dgm:prSet presAssocID="{DA5BFF93-FDC8-5042-BBFF-6A2FEA0B6901}" presName="Name0" presStyleCnt="0">
        <dgm:presLayoutVars>
          <dgm:dir/>
          <dgm:resizeHandles val="exact"/>
        </dgm:presLayoutVars>
      </dgm:prSet>
      <dgm:spPr/>
    </dgm:pt>
    <dgm:pt modelId="{F3C98D7D-99E2-9143-AB7F-9606CAF933AD}" type="pres">
      <dgm:prSet presAssocID="{AFC6697A-D6D9-A24F-B1F4-F4996E080E25}" presName="node" presStyleLbl="node1" presStyleIdx="0" presStyleCnt="3" custScaleY="129754">
        <dgm:presLayoutVars>
          <dgm:bulletEnabled val="1"/>
        </dgm:presLayoutVars>
      </dgm:prSet>
      <dgm:spPr/>
      <dgm:t>
        <a:bodyPr/>
        <a:lstStyle/>
        <a:p>
          <a:endParaRPr lang="en-US"/>
        </a:p>
      </dgm:t>
    </dgm:pt>
    <dgm:pt modelId="{22074351-6017-BA4D-B9FE-5119D7C39E7E}" type="pres">
      <dgm:prSet presAssocID="{192DA326-E318-3C45-B141-E13911F82244}" presName="sibTrans" presStyleLbl="sibTrans2D1" presStyleIdx="0" presStyleCnt="2"/>
      <dgm:spPr/>
      <dgm:t>
        <a:bodyPr/>
        <a:lstStyle/>
        <a:p>
          <a:endParaRPr lang="en-US"/>
        </a:p>
      </dgm:t>
    </dgm:pt>
    <dgm:pt modelId="{6C7DC415-9327-3945-900B-7BB4AD9BE313}" type="pres">
      <dgm:prSet presAssocID="{192DA326-E318-3C45-B141-E13911F82244}" presName="connectorText" presStyleLbl="sibTrans2D1" presStyleIdx="0" presStyleCnt="2"/>
      <dgm:spPr/>
      <dgm:t>
        <a:bodyPr/>
        <a:lstStyle/>
        <a:p>
          <a:endParaRPr lang="en-US"/>
        </a:p>
      </dgm:t>
    </dgm:pt>
    <dgm:pt modelId="{93293A91-329C-ED46-9DEB-B0E9A50E5069}" type="pres">
      <dgm:prSet presAssocID="{F3383781-6653-8A4C-B28D-C700B89A1F94}" presName="node" presStyleLbl="node1" presStyleIdx="1" presStyleCnt="3" custScaleY="129754">
        <dgm:presLayoutVars>
          <dgm:bulletEnabled val="1"/>
        </dgm:presLayoutVars>
      </dgm:prSet>
      <dgm:spPr/>
      <dgm:t>
        <a:bodyPr/>
        <a:lstStyle/>
        <a:p>
          <a:endParaRPr lang="en-US"/>
        </a:p>
      </dgm:t>
    </dgm:pt>
    <dgm:pt modelId="{9D070AD0-0B7F-2449-9C3B-083CF03F68F4}" type="pres">
      <dgm:prSet presAssocID="{E29E3C8A-D705-E84F-AC81-76DE681F0A64}" presName="sibTrans" presStyleLbl="sibTrans2D1" presStyleIdx="1" presStyleCnt="2"/>
      <dgm:spPr/>
      <dgm:t>
        <a:bodyPr/>
        <a:lstStyle/>
        <a:p>
          <a:endParaRPr lang="en-US"/>
        </a:p>
      </dgm:t>
    </dgm:pt>
    <dgm:pt modelId="{C11B4C42-AC48-1741-86F3-C7FC1CF47E47}" type="pres">
      <dgm:prSet presAssocID="{E29E3C8A-D705-E84F-AC81-76DE681F0A64}" presName="connectorText" presStyleLbl="sibTrans2D1" presStyleIdx="1" presStyleCnt="2"/>
      <dgm:spPr/>
      <dgm:t>
        <a:bodyPr/>
        <a:lstStyle/>
        <a:p>
          <a:endParaRPr lang="en-US"/>
        </a:p>
      </dgm:t>
    </dgm:pt>
    <dgm:pt modelId="{85304D5C-499A-574D-9AFC-9D21A3DEE928}" type="pres">
      <dgm:prSet presAssocID="{273DD735-866E-9547-B902-D78BFE5D25AC}" presName="node" presStyleLbl="node1" presStyleIdx="2" presStyleCnt="3" custScaleY="129754">
        <dgm:presLayoutVars>
          <dgm:bulletEnabled val="1"/>
        </dgm:presLayoutVars>
      </dgm:prSet>
      <dgm:spPr/>
      <dgm:t>
        <a:bodyPr/>
        <a:lstStyle/>
        <a:p>
          <a:endParaRPr lang="en-US"/>
        </a:p>
      </dgm:t>
    </dgm:pt>
  </dgm:ptLst>
  <dgm:cxnLst>
    <dgm:cxn modelId="{01298745-3C60-6841-9EFF-030FC8EB52AF}" srcId="{DA5BFF93-FDC8-5042-BBFF-6A2FEA0B6901}" destId="{AFC6697A-D6D9-A24F-B1F4-F4996E080E25}" srcOrd="0" destOrd="0" parTransId="{306E0E96-5378-B043-AA12-315AFEFA3EDD}" sibTransId="{192DA326-E318-3C45-B141-E13911F82244}"/>
    <dgm:cxn modelId="{1EE47F35-961A-C04D-9D1E-E0881135DB13}" type="presOf" srcId="{AFC6697A-D6D9-A24F-B1F4-F4996E080E25}" destId="{F3C98D7D-99E2-9143-AB7F-9606CAF933AD}" srcOrd="0" destOrd="0" presId="urn:microsoft.com/office/officeart/2005/8/layout/process1"/>
    <dgm:cxn modelId="{2F509F81-0C71-7A4B-94A8-C13CD2C341C2}" srcId="{DA5BFF93-FDC8-5042-BBFF-6A2FEA0B6901}" destId="{F3383781-6653-8A4C-B28D-C700B89A1F94}" srcOrd="1" destOrd="0" parTransId="{FCD4143F-EDED-B746-8D63-AAB33B1A016F}" sibTransId="{E29E3C8A-D705-E84F-AC81-76DE681F0A64}"/>
    <dgm:cxn modelId="{17DF5E2F-CD7E-7D4B-8CAA-6C3BFC144720}" type="presOf" srcId="{E29E3C8A-D705-E84F-AC81-76DE681F0A64}" destId="{9D070AD0-0B7F-2449-9C3B-083CF03F68F4}" srcOrd="0" destOrd="0" presId="urn:microsoft.com/office/officeart/2005/8/layout/process1"/>
    <dgm:cxn modelId="{A48602F0-8BD4-0B40-B7DE-5B628F26DEF5}" type="presOf" srcId="{E29E3C8A-D705-E84F-AC81-76DE681F0A64}" destId="{C11B4C42-AC48-1741-86F3-C7FC1CF47E47}" srcOrd="1" destOrd="0" presId="urn:microsoft.com/office/officeart/2005/8/layout/process1"/>
    <dgm:cxn modelId="{D8D3A008-254B-3049-8768-12542EB2C3CB}" type="presOf" srcId="{F3383781-6653-8A4C-B28D-C700B89A1F94}" destId="{93293A91-329C-ED46-9DEB-B0E9A50E5069}" srcOrd="0" destOrd="0" presId="urn:microsoft.com/office/officeart/2005/8/layout/process1"/>
    <dgm:cxn modelId="{046D118B-ABEB-3644-A32E-B9EFCE1B72E2}" type="presOf" srcId="{DA5BFF93-FDC8-5042-BBFF-6A2FEA0B6901}" destId="{73CEBA43-E30E-9D4E-BCA7-8B80E969CB2A}" srcOrd="0" destOrd="0" presId="urn:microsoft.com/office/officeart/2005/8/layout/process1"/>
    <dgm:cxn modelId="{8E325663-236B-2B4F-A7E2-7E96429E3031}" type="presOf" srcId="{273DD735-866E-9547-B902-D78BFE5D25AC}" destId="{85304D5C-499A-574D-9AFC-9D21A3DEE928}" srcOrd="0" destOrd="0" presId="urn:microsoft.com/office/officeart/2005/8/layout/process1"/>
    <dgm:cxn modelId="{8FE5E081-4870-DC49-BADC-2D38468C212A}" srcId="{DA5BFF93-FDC8-5042-BBFF-6A2FEA0B6901}" destId="{273DD735-866E-9547-B902-D78BFE5D25AC}" srcOrd="2" destOrd="0" parTransId="{BA9185AD-1E53-6948-8F50-2DE9F700C503}" sibTransId="{D5AA2EC2-34A0-EA47-B76E-E570A75F61B9}"/>
    <dgm:cxn modelId="{B8CB4A32-B58F-1449-AC26-5F5F65711D53}" type="presOf" srcId="{192DA326-E318-3C45-B141-E13911F82244}" destId="{6C7DC415-9327-3945-900B-7BB4AD9BE313}" srcOrd="1" destOrd="0" presId="urn:microsoft.com/office/officeart/2005/8/layout/process1"/>
    <dgm:cxn modelId="{DD9DEAA1-62AC-3E48-8F29-18C2A80BBEB9}" type="presOf" srcId="{192DA326-E318-3C45-B141-E13911F82244}" destId="{22074351-6017-BA4D-B9FE-5119D7C39E7E}" srcOrd="0" destOrd="0" presId="urn:microsoft.com/office/officeart/2005/8/layout/process1"/>
    <dgm:cxn modelId="{84659DC3-C2EA-E747-B70F-FEEE1E1F4E91}" type="presParOf" srcId="{73CEBA43-E30E-9D4E-BCA7-8B80E969CB2A}" destId="{F3C98D7D-99E2-9143-AB7F-9606CAF933AD}" srcOrd="0" destOrd="0" presId="urn:microsoft.com/office/officeart/2005/8/layout/process1"/>
    <dgm:cxn modelId="{49A54606-F33D-D946-9A94-8D74F7467A7B}" type="presParOf" srcId="{73CEBA43-E30E-9D4E-BCA7-8B80E969CB2A}" destId="{22074351-6017-BA4D-B9FE-5119D7C39E7E}" srcOrd="1" destOrd="0" presId="urn:microsoft.com/office/officeart/2005/8/layout/process1"/>
    <dgm:cxn modelId="{2B842408-DA7B-F446-9179-56665C40B9EB}" type="presParOf" srcId="{22074351-6017-BA4D-B9FE-5119D7C39E7E}" destId="{6C7DC415-9327-3945-900B-7BB4AD9BE313}" srcOrd="0" destOrd="0" presId="urn:microsoft.com/office/officeart/2005/8/layout/process1"/>
    <dgm:cxn modelId="{E86796B0-6891-8B45-9A7F-0569185CE042}" type="presParOf" srcId="{73CEBA43-E30E-9D4E-BCA7-8B80E969CB2A}" destId="{93293A91-329C-ED46-9DEB-B0E9A50E5069}" srcOrd="2" destOrd="0" presId="urn:microsoft.com/office/officeart/2005/8/layout/process1"/>
    <dgm:cxn modelId="{127953AC-AC77-A740-8C78-BBD15A2F5069}" type="presParOf" srcId="{73CEBA43-E30E-9D4E-BCA7-8B80E969CB2A}" destId="{9D070AD0-0B7F-2449-9C3B-083CF03F68F4}" srcOrd="3" destOrd="0" presId="urn:microsoft.com/office/officeart/2005/8/layout/process1"/>
    <dgm:cxn modelId="{735510CE-4783-5E40-8948-84C263E591CB}" type="presParOf" srcId="{9D070AD0-0B7F-2449-9C3B-083CF03F68F4}" destId="{C11B4C42-AC48-1741-86F3-C7FC1CF47E47}" srcOrd="0" destOrd="0" presId="urn:microsoft.com/office/officeart/2005/8/layout/process1"/>
    <dgm:cxn modelId="{FE515823-C013-E444-A622-EAD22D0D4B79}" type="presParOf" srcId="{73CEBA43-E30E-9D4E-BCA7-8B80E969CB2A}" destId="{85304D5C-499A-574D-9AFC-9D21A3DEE92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A166AB-E17E-C040-9DB8-EF826424A729}"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81F65281-FF42-0F4D-ABE9-3E1BA29EFD1D}">
      <dgm:prSet phldrT="[Text]"/>
      <dgm:spPr/>
      <dgm:t>
        <a:bodyPr/>
        <a:lstStyle/>
        <a:p>
          <a:r>
            <a:rPr lang="en-US" dirty="0" smtClean="0"/>
            <a:t>Prioritization in the national mathematics community</a:t>
          </a:r>
          <a:endParaRPr lang="en-US" dirty="0"/>
        </a:p>
      </dgm:t>
    </dgm:pt>
    <dgm:pt modelId="{DF634944-79F7-4D48-989D-F9C5F2E3CD0C}" type="parTrans" cxnId="{A3AEEBC4-5614-154D-B7B3-6F7384AEAC32}">
      <dgm:prSet/>
      <dgm:spPr/>
      <dgm:t>
        <a:bodyPr/>
        <a:lstStyle/>
        <a:p>
          <a:endParaRPr lang="en-US"/>
        </a:p>
      </dgm:t>
    </dgm:pt>
    <dgm:pt modelId="{88409E0D-1576-2A4B-8421-0A62738C4BBB}" type="sibTrans" cxnId="{A3AEEBC4-5614-154D-B7B3-6F7384AEAC32}">
      <dgm:prSet/>
      <dgm:spPr/>
      <dgm:t>
        <a:bodyPr/>
        <a:lstStyle/>
        <a:p>
          <a:endParaRPr lang="en-US"/>
        </a:p>
      </dgm:t>
    </dgm:pt>
    <dgm:pt modelId="{BD04F25D-29E6-054C-BBD4-94B48D4D5F40}">
      <dgm:prSet phldrT="[Text]"/>
      <dgm:spPr/>
      <dgm:t>
        <a:bodyPr/>
        <a:lstStyle/>
        <a:p>
          <a:r>
            <a:rPr lang="en-US" dirty="0" smtClean="0"/>
            <a:t>Structural forces in K–12 education</a:t>
          </a:r>
        </a:p>
      </dgm:t>
    </dgm:pt>
    <dgm:pt modelId="{8761B545-4FDA-F047-BA68-01C48490239B}" type="parTrans" cxnId="{C9D1C66D-1EF8-4F46-8646-78C23865FFB7}">
      <dgm:prSet/>
      <dgm:spPr/>
      <dgm:t>
        <a:bodyPr/>
        <a:lstStyle/>
        <a:p>
          <a:endParaRPr lang="en-US"/>
        </a:p>
      </dgm:t>
    </dgm:pt>
    <dgm:pt modelId="{22B40D2A-B4F7-7A4B-B074-B34748F29A29}" type="sibTrans" cxnId="{C9D1C66D-1EF8-4F46-8646-78C23865FFB7}">
      <dgm:prSet/>
      <dgm:spPr/>
      <dgm:t>
        <a:bodyPr/>
        <a:lstStyle/>
        <a:p>
          <a:endParaRPr lang="en-US"/>
        </a:p>
      </dgm:t>
    </dgm:pt>
    <dgm:pt modelId="{AE41740A-F709-7542-89EA-E96CBBD3778E}">
      <dgm:prSet phldrT="[Text]"/>
      <dgm:spPr/>
      <dgm:t>
        <a:bodyPr/>
        <a:lstStyle/>
        <a:p>
          <a:r>
            <a:rPr lang="en-US" dirty="0" smtClean="0"/>
            <a:t>Completion agenda</a:t>
          </a:r>
          <a:endParaRPr lang="en-US" dirty="0"/>
        </a:p>
      </dgm:t>
    </dgm:pt>
    <dgm:pt modelId="{A1A9C59E-A5E4-CD47-85DA-66250382BB58}" type="sibTrans" cxnId="{1B69465B-EB14-1945-9F81-1A7A54D7D80F}">
      <dgm:prSet/>
      <dgm:spPr/>
      <dgm:t>
        <a:bodyPr/>
        <a:lstStyle/>
        <a:p>
          <a:endParaRPr lang="en-US"/>
        </a:p>
      </dgm:t>
    </dgm:pt>
    <dgm:pt modelId="{6F7DC633-5C7B-1D43-8F59-49F2F88F6785}" type="parTrans" cxnId="{1B69465B-EB14-1945-9F81-1A7A54D7D80F}">
      <dgm:prSet/>
      <dgm:spPr/>
      <dgm:t>
        <a:bodyPr/>
        <a:lstStyle/>
        <a:p>
          <a:endParaRPr lang="en-US"/>
        </a:p>
      </dgm:t>
    </dgm:pt>
    <dgm:pt modelId="{5E4FA0D2-7462-9941-8449-81162E3E7C1E}">
      <dgm:prSet phldrT="[Text]"/>
      <dgm:spPr/>
      <dgm:t>
        <a:bodyPr/>
        <a:lstStyle/>
        <a:p>
          <a:r>
            <a:rPr lang="en-US" dirty="0" smtClean="0"/>
            <a:t>Development of structured programs of study</a:t>
          </a:r>
          <a:endParaRPr lang="en-US" dirty="0"/>
        </a:p>
      </dgm:t>
    </dgm:pt>
    <dgm:pt modelId="{B99347EC-836C-DD43-8465-926CFD802E46}" type="parTrans" cxnId="{0C30FDE7-D6DE-634D-8D60-CE66C5D59081}">
      <dgm:prSet/>
      <dgm:spPr/>
      <dgm:t>
        <a:bodyPr/>
        <a:lstStyle/>
        <a:p>
          <a:endParaRPr lang="en-US"/>
        </a:p>
      </dgm:t>
    </dgm:pt>
    <dgm:pt modelId="{736654CA-0AE8-7040-B0DD-9B17775D5ADC}" type="sibTrans" cxnId="{0C30FDE7-D6DE-634D-8D60-CE66C5D59081}">
      <dgm:prSet/>
      <dgm:spPr/>
      <dgm:t>
        <a:bodyPr/>
        <a:lstStyle/>
        <a:p>
          <a:endParaRPr lang="en-US"/>
        </a:p>
      </dgm:t>
    </dgm:pt>
    <dgm:pt modelId="{EA07731D-03B3-774C-A19C-1F7B96FE5502}">
      <dgm:prSet phldrT="[Text]"/>
      <dgm:spPr/>
      <dgm:t>
        <a:bodyPr/>
        <a:lstStyle/>
        <a:p>
          <a:r>
            <a:rPr lang="en-US" dirty="0" smtClean="0"/>
            <a:t>Sweeping dev ed policy reforms </a:t>
          </a:r>
          <a:endParaRPr lang="en-US" dirty="0"/>
        </a:p>
      </dgm:t>
    </dgm:pt>
    <dgm:pt modelId="{DFCDA550-6174-C646-85C1-AA64023281C5}" type="parTrans" cxnId="{7C166733-147B-1D49-87A0-6C7C106940C5}">
      <dgm:prSet/>
      <dgm:spPr/>
      <dgm:t>
        <a:bodyPr/>
        <a:lstStyle/>
        <a:p>
          <a:endParaRPr lang="en-US"/>
        </a:p>
      </dgm:t>
    </dgm:pt>
    <dgm:pt modelId="{0867AD89-EE71-4A4C-A520-033FD54F0CEF}" type="sibTrans" cxnId="{7C166733-147B-1D49-87A0-6C7C106940C5}">
      <dgm:prSet/>
      <dgm:spPr/>
      <dgm:t>
        <a:bodyPr/>
        <a:lstStyle/>
        <a:p>
          <a:endParaRPr lang="en-US"/>
        </a:p>
      </dgm:t>
    </dgm:pt>
    <dgm:pt modelId="{865A1D96-243F-F443-A94B-56D804FFC08F}" type="pres">
      <dgm:prSet presAssocID="{56A166AB-E17E-C040-9DB8-EF826424A729}" presName="cycle" presStyleCnt="0">
        <dgm:presLayoutVars>
          <dgm:dir/>
          <dgm:resizeHandles val="exact"/>
        </dgm:presLayoutVars>
      </dgm:prSet>
      <dgm:spPr/>
      <dgm:t>
        <a:bodyPr/>
        <a:lstStyle/>
        <a:p>
          <a:endParaRPr lang="en-US"/>
        </a:p>
      </dgm:t>
    </dgm:pt>
    <dgm:pt modelId="{57FD42D9-A020-5845-917A-0E244B5B8D5E}" type="pres">
      <dgm:prSet presAssocID="{81F65281-FF42-0F4D-ABE9-3E1BA29EFD1D}" presName="node" presStyleLbl="node1" presStyleIdx="0" presStyleCnt="5">
        <dgm:presLayoutVars>
          <dgm:bulletEnabled val="1"/>
        </dgm:presLayoutVars>
      </dgm:prSet>
      <dgm:spPr/>
      <dgm:t>
        <a:bodyPr/>
        <a:lstStyle/>
        <a:p>
          <a:endParaRPr lang="en-US"/>
        </a:p>
      </dgm:t>
    </dgm:pt>
    <dgm:pt modelId="{066E76B3-8748-8940-98B5-6B49D86FAA82}" type="pres">
      <dgm:prSet presAssocID="{81F65281-FF42-0F4D-ABE9-3E1BA29EFD1D}" presName="spNode" presStyleCnt="0"/>
      <dgm:spPr/>
      <dgm:t>
        <a:bodyPr/>
        <a:lstStyle/>
        <a:p>
          <a:endParaRPr lang="en-US"/>
        </a:p>
      </dgm:t>
    </dgm:pt>
    <dgm:pt modelId="{E537D558-F8E5-E24B-9303-0D48E8384EF3}" type="pres">
      <dgm:prSet presAssocID="{88409E0D-1576-2A4B-8421-0A62738C4BBB}" presName="sibTrans" presStyleLbl="sibTrans1D1" presStyleIdx="0" presStyleCnt="5"/>
      <dgm:spPr/>
      <dgm:t>
        <a:bodyPr/>
        <a:lstStyle/>
        <a:p>
          <a:endParaRPr lang="en-US"/>
        </a:p>
      </dgm:t>
    </dgm:pt>
    <dgm:pt modelId="{1B4CB74F-3D9D-754F-A63F-F4FAD8D00F0B}" type="pres">
      <dgm:prSet presAssocID="{5E4FA0D2-7462-9941-8449-81162E3E7C1E}" presName="node" presStyleLbl="node1" presStyleIdx="1" presStyleCnt="5">
        <dgm:presLayoutVars>
          <dgm:bulletEnabled val="1"/>
        </dgm:presLayoutVars>
      </dgm:prSet>
      <dgm:spPr/>
      <dgm:t>
        <a:bodyPr/>
        <a:lstStyle/>
        <a:p>
          <a:endParaRPr lang="en-US"/>
        </a:p>
      </dgm:t>
    </dgm:pt>
    <dgm:pt modelId="{3875EBED-4C5B-0045-ACFD-62A2EB30D377}" type="pres">
      <dgm:prSet presAssocID="{5E4FA0D2-7462-9941-8449-81162E3E7C1E}" presName="spNode" presStyleCnt="0"/>
      <dgm:spPr/>
      <dgm:t>
        <a:bodyPr/>
        <a:lstStyle/>
        <a:p>
          <a:endParaRPr lang="en-US"/>
        </a:p>
      </dgm:t>
    </dgm:pt>
    <dgm:pt modelId="{5E1146C2-C1EE-A84D-AB05-741894AC8B5A}" type="pres">
      <dgm:prSet presAssocID="{736654CA-0AE8-7040-B0DD-9B17775D5ADC}" presName="sibTrans" presStyleLbl="sibTrans1D1" presStyleIdx="1" presStyleCnt="5"/>
      <dgm:spPr/>
      <dgm:t>
        <a:bodyPr/>
        <a:lstStyle/>
        <a:p>
          <a:endParaRPr lang="en-US"/>
        </a:p>
      </dgm:t>
    </dgm:pt>
    <dgm:pt modelId="{3627ADDD-5486-F841-A253-DDC6542081CF}" type="pres">
      <dgm:prSet presAssocID="{EA07731D-03B3-774C-A19C-1F7B96FE5502}" presName="node" presStyleLbl="node1" presStyleIdx="2" presStyleCnt="5">
        <dgm:presLayoutVars>
          <dgm:bulletEnabled val="1"/>
        </dgm:presLayoutVars>
      </dgm:prSet>
      <dgm:spPr/>
      <dgm:t>
        <a:bodyPr/>
        <a:lstStyle/>
        <a:p>
          <a:endParaRPr lang="en-US"/>
        </a:p>
      </dgm:t>
    </dgm:pt>
    <dgm:pt modelId="{9B32608B-8598-E947-B9CE-E6FE84BDDB90}" type="pres">
      <dgm:prSet presAssocID="{EA07731D-03B3-774C-A19C-1F7B96FE5502}" presName="spNode" presStyleCnt="0"/>
      <dgm:spPr/>
      <dgm:t>
        <a:bodyPr/>
        <a:lstStyle/>
        <a:p>
          <a:endParaRPr lang="en-US"/>
        </a:p>
      </dgm:t>
    </dgm:pt>
    <dgm:pt modelId="{C732C459-DAC7-4543-9336-67A74B990027}" type="pres">
      <dgm:prSet presAssocID="{0867AD89-EE71-4A4C-A520-033FD54F0CEF}" presName="sibTrans" presStyleLbl="sibTrans1D1" presStyleIdx="2" presStyleCnt="5"/>
      <dgm:spPr/>
      <dgm:t>
        <a:bodyPr/>
        <a:lstStyle/>
        <a:p>
          <a:endParaRPr lang="en-US"/>
        </a:p>
      </dgm:t>
    </dgm:pt>
    <dgm:pt modelId="{A87102C7-A0E8-7048-8EF4-7D5C238C1F43}" type="pres">
      <dgm:prSet presAssocID="{AE41740A-F709-7542-89EA-E96CBBD3778E}" presName="node" presStyleLbl="node1" presStyleIdx="3" presStyleCnt="5">
        <dgm:presLayoutVars>
          <dgm:bulletEnabled val="1"/>
        </dgm:presLayoutVars>
      </dgm:prSet>
      <dgm:spPr/>
      <dgm:t>
        <a:bodyPr/>
        <a:lstStyle/>
        <a:p>
          <a:endParaRPr lang="en-US"/>
        </a:p>
      </dgm:t>
    </dgm:pt>
    <dgm:pt modelId="{BDD8A32D-3EF8-4643-99C5-636E9EA405A8}" type="pres">
      <dgm:prSet presAssocID="{AE41740A-F709-7542-89EA-E96CBBD3778E}" presName="spNode" presStyleCnt="0"/>
      <dgm:spPr/>
      <dgm:t>
        <a:bodyPr/>
        <a:lstStyle/>
        <a:p>
          <a:endParaRPr lang="en-US"/>
        </a:p>
      </dgm:t>
    </dgm:pt>
    <dgm:pt modelId="{ECA64F46-10AE-204D-80B8-3696B4D2C657}" type="pres">
      <dgm:prSet presAssocID="{A1A9C59E-A5E4-CD47-85DA-66250382BB58}" presName="sibTrans" presStyleLbl="sibTrans1D1" presStyleIdx="3" presStyleCnt="5"/>
      <dgm:spPr/>
      <dgm:t>
        <a:bodyPr/>
        <a:lstStyle/>
        <a:p>
          <a:endParaRPr lang="en-US"/>
        </a:p>
      </dgm:t>
    </dgm:pt>
    <dgm:pt modelId="{5484B3E0-02B3-D749-8494-34BC56F679CB}" type="pres">
      <dgm:prSet presAssocID="{BD04F25D-29E6-054C-BBD4-94B48D4D5F40}" presName="node" presStyleLbl="node1" presStyleIdx="4" presStyleCnt="5">
        <dgm:presLayoutVars>
          <dgm:bulletEnabled val="1"/>
        </dgm:presLayoutVars>
      </dgm:prSet>
      <dgm:spPr/>
      <dgm:t>
        <a:bodyPr/>
        <a:lstStyle/>
        <a:p>
          <a:endParaRPr lang="en-US"/>
        </a:p>
      </dgm:t>
    </dgm:pt>
    <dgm:pt modelId="{C70CB451-0007-3147-BE0A-4893738385F3}" type="pres">
      <dgm:prSet presAssocID="{BD04F25D-29E6-054C-BBD4-94B48D4D5F40}" presName="spNode" presStyleCnt="0"/>
      <dgm:spPr/>
      <dgm:t>
        <a:bodyPr/>
        <a:lstStyle/>
        <a:p>
          <a:endParaRPr lang="en-US"/>
        </a:p>
      </dgm:t>
    </dgm:pt>
    <dgm:pt modelId="{C6CC5039-A9B3-024D-BFE3-CD791FEC6753}" type="pres">
      <dgm:prSet presAssocID="{22B40D2A-B4F7-7A4B-B074-B34748F29A29}" presName="sibTrans" presStyleLbl="sibTrans1D1" presStyleIdx="4" presStyleCnt="5"/>
      <dgm:spPr/>
      <dgm:t>
        <a:bodyPr/>
        <a:lstStyle/>
        <a:p>
          <a:endParaRPr lang="en-US"/>
        </a:p>
      </dgm:t>
    </dgm:pt>
  </dgm:ptLst>
  <dgm:cxnLst>
    <dgm:cxn modelId="{43FCA11E-1424-244F-98CF-8D8BF9E19D3D}" type="presOf" srcId="{736654CA-0AE8-7040-B0DD-9B17775D5ADC}" destId="{5E1146C2-C1EE-A84D-AB05-741894AC8B5A}" srcOrd="0" destOrd="0" presId="urn:microsoft.com/office/officeart/2005/8/layout/cycle6"/>
    <dgm:cxn modelId="{BC4D83E0-8153-FD45-A970-2E8A96A5CB6C}" type="presOf" srcId="{BD04F25D-29E6-054C-BBD4-94B48D4D5F40}" destId="{5484B3E0-02B3-D749-8494-34BC56F679CB}" srcOrd="0" destOrd="0" presId="urn:microsoft.com/office/officeart/2005/8/layout/cycle6"/>
    <dgm:cxn modelId="{20243AC9-82AE-C342-8BBD-553C57DD251A}" type="presOf" srcId="{0867AD89-EE71-4A4C-A520-033FD54F0CEF}" destId="{C732C459-DAC7-4543-9336-67A74B990027}" srcOrd="0" destOrd="0" presId="urn:microsoft.com/office/officeart/2005/8/layout/cycle6"/>
    <dgm:cxn modelId="{7C166733-147B-1D49-87A0-6C7C106940C5}" srcId="{56A166AB-E17E-C040-9DB8-EF826424A729}" destId="{EA07731D-03B3-774C-A19C-1F7B96FE5502}" srcOrd="2" destOrd="0" parTransId="{DFCDA550-6174-C646-85C1-AA64023281C5}" sibTransId="{0867AD89-EE71-4A4C-A520-033FD54F0CEF}"/>
    <dgm:cxn modelId="{0D6ECEB2-5696-BE4D-8838-DDE4C0752438}" type="presOf" srcId="{88409E0D-1576-2A4B-8421-0A62738C4BBB}" destId="{E537D558-F8E5-E24B-9303-0D48E8384EF3}" srcOrd="0" destOrd="0" presId="urn:microsoft.com/office/officeart/2005/8/layout/cycle6"/>
    <dgm:cxn modelId="{C9D1C66D-1EF8-4F46-8646-78C23865FFB7}" srcId="{56A166AB-E17E-C040-9DB8-EF826424A729}" destId="{BD04F25D-29E6-054C-BBD4-94B48D4D5F40}" srcOrd="4" destOrd="0" parTransId="{8761B545-4FDA-F047-BA68-01C48490239B}" sibTransId="{22B40D2A-B4F7-7A4B-B074-B34748F29A29}"/>
    <dgm:cxn modelId="{7DD01334-D43E-AE48-A124-B9A99E1A97FB}" type="presOf" srcId="{56A166AB-E17E-C040-9DB8-EF826424A729}" destId="{865A1D96-243F-F443-A94B-56D804FFC08F}" srcOrd="0" destOrd="0" presId="urn:microsoft.com/office/officeart/2005/8/layout/cycle6"/>
    <dgm:cxn modelId="{241E9D74-FEDA-234A-AD14-AA7ED4823898}" type="presOf" srcId="{22B40D2A-B4F7-7A4B-B074-B34748F29A29}" destId="{C6CC5039-A9B3-024D-BFE3-CD791FEC6753}" srcOrd="0" destOrd="0" presId="urn:microsoft.com/office/officeart/2005/8/layout/cycle6"/>
    <dgm:cxn modelId="{A3AEEBC4-5614-154D-B7B3-6F7384AEAC32}" srcId="{56A166AB-E17E-C040-9DB8-EF826424A729}" destId="{81F65281-FF42-0F4D-ABE9-3E1BA29EFD1D}" srcOrd="0" destOrd="0" parTransId="{DF634944-79F7-4D48-989D-F9C5F2E3CD0C}" sibTransId="{88409E0D-1576-2A4B-8421-0A62738C4BBB}"/>
    <dgm:cxn modelId="{FCF877A8-9546-D64E-AC48-E70CF1A15829}" type="presOf" srcId="{81F65281-FF42-0F4D-ABE9-3E1BA29EFD1D}" destId="{57FD42D9-A020-5845-917A-0E244B5B8D5E}" srcOrd="0" destOrd="0" presId="urn:microsoft.com/office/officeart/2005/8/layout/cycle6"/>
    <dgm:cxn modelId="{1B69465B-EB14-1945-9F81-1A7A54D7D80F}" srcId="{56A166AB-E17E-C040-9DB8-EF826424A729}" destId="{AE41740A-F709-7542-89EA-E96CBBD3778E}" srcOrd="3" destOrd="0" parTransId="{6F7DC633-5C7B-1D43-8F59-49F2F88F6785}" sibTransId="{A1A9C59E-A5E4-CD47-85DA-66250382BB58}"/>
    <dgm:cxn modelId="{8478BAF6-A8D0-DB4C-B1F7-33AB9D79971A}" type="presOf" srcId="{EA07731D-03B3-774C-A19C-1F7B96FE5502}" destId="{3627ADDD-5486-F841-A253-DDC6542081CF}" srcOrd="0" destOrd="0" presId="urn:microsoft.com/office/officeart/2005/8/layout/cycle6"/>
    <dgm:cxn modelId="{D0778394-1223-4A4D-A934-6588AE21D257}" type="presOf" srcId="{A1A9C59E-A5E4-CD47-85DA-66250382BB58}" destId="{ECA64F46-10AE-204D-80B8-3696B4D2C657}" srcOrd="0" destOrd="0" presId="urn:microsoft.com/office/officeart/2005/8/layout/cycle6"/>
    <dgm:cxn modelId="{23995F94-C58E-8847-BACD-C17C986E2A06}" type="presOf" srcId="{5E4FA0D2-7462-9941-8449-81162E3E7C1E}" destId="{1B4CB74F-3D9D-754F-A63F-F4FAD8D00F0B}" srcOrd="0" destOrd="0" presId="urn:microsoft.com/office/officeart/2005/8/layout/cycle6"/>
    <dgm:cxn modelId="{0C30FDE7-D6DE-634D-8D60-CE66C5D59081}" srcId="{56A166AB-E17E-C040-9DB8-EF826424A729}" destId="{5E4FA0D2-7462-9941-8449-81162E3E7C1E}" srcOrd="1" destOrd="0" parTransId="{B99347EC-836C-DD43-8465-926CFD802E46}" sibTransId="{736654CA-0AE8-7040-B0DD-9B17775D5ADC}"/>
    <dgm:cxn modelId="{747D89B4-5218-F14A-9501-817847169539}" type="presOf" srcId="{AE41740A-F709-7542-89EA-E96CBBD3778E}" destId="{A87102C7-A0E8-7048-8EF4-7D5C238C1F43}" srcOrd="0" destOrd="0" presId="urn:microsoft.com/office/officeart/2005/8/layout/cycle6"/>
    <dgm:cxn modelId="{E24CBB1E-CD4F-A04E-A78B-1F0875C5D95D}" type="presParOf" srcId="{865A1D96-243F-F443-A94B-56D804FFC08F}" destId="{57FD42D9-A020-5845-917A-0E244B5B8D5E}" srcOrd="0" destOrd="0" presId="urn:microsoft.com/office/officeart/2005/8/layout/cycle6"/>
    <dgm:cxn modelId="{3A2B4A44-1B20-0A4B-A0D7-426BEA455364}" type="presParOf" srcId="{865A1D96-243F-F443-A94B-56D804FFC08F}" destId="{066E76B3-8748-8940-98B5-6B49D86FAA82}" srcOrd="1" destOrd="0" presId="urn:microsoft.com/office/officeart/2005/8/layout/cycle6"/>
    <dgm:cxn modelId="{9B03CB73-0A71-4F47-9E4B-57D7D03BEAEB}" type="presParOf" srcId="{865A1D96-243F-F443-A94B-56D804FFC08F}" destId="{E537D558-F8E5-E24B-9303-0D48E8384EF3}" srcOrd="2" destOrd="0" presId="urn:microsoft.com/office/officeart/2005/8/layout/cycle6"/>
    <dgm:cxn modelId="{17AD5CC8-AD6F-3F42-84F7-79D0BCE3CCDA}" type="presParOf" srcId="{865A1D96-243F-F443-A94B-56D804FFC08F}" destId="{1B4CB74F-3D9D-754F-A63F-F4FAD8D00F0B}" srcOrd="3" destOrd="0" presId="urn:microsoft.com/office/officeart/2005/8/layout/cycle6"/>
    <dgm:cxn modelId="{3BDE11E5-2F44-E84A-9B78-E65F1FAC8FA0}" type="presParOf" srcId="{865A1D96-243F-F443-A94B-56D804FFC08F}" destId="{3875EBED-4C5B-0045-ACFD-62A2EB30D377}" srcOrd="4" destOrd="0" presId="urn:microsoft.com/office/officeart/2005/8/layout/cycle6"/>
    <dgm:cxn modelId="{41DC9B05-85F7-C44A-A1DF-E6BF6E7323E8}" type="presParOf" srcId="{865A1D96-243F-F443-A94B-56D804FFC08F}" destId="{5E1146C2-C1EE-A84D-AB05-741894AC8B5A}" srcOrd="5" destOrd="0" presId="urn:microsoft.com/office/officeart/2005/8/layout/cycle6"/>
    <dgm:cxn modelId="{56DD226A-38AF-EB45-B75A-A2DD2365CDB1}" type="presParOf" srcId="{865A1D96-243F-F443-A94B-56D804FFC08F}" destId="{3627ADDD-5486-F841-A253-DDC6542081CF}" srcOrd="6" destOrd="0" presId="urn:microsoft.com/office/officeart/2005/8/layout/cycle6"/>
    <dgm:cxn modelId="{D4823725-392A-324C-BCBF-3F97FFB7BF9B}" type="presParOf" srcId="{865A1D96-243F-F443-A94B-56D804FFC08F}" destId="{9B32608B-8598-E947-B9CE-E6FE84BDDB90}" srcOrd="7" destOrd="0" presId="urn:microsoft.com/office/officeart/2005/8/layout/cycle6"/>
    <dgm:cxn modelId="{A3285D1E-6F06-8B4C-83DD-91B967B96ED1}" type="presParOf" srcId="{865A1D96-243F-F443-A94B-56D804FFC08F}" destId="{C732C459-DAC7-4543-9336-67A74B990027}" srcOrd="8" destOrd="0" presId="urn:microsoft.com/office/officeart/2005/8/layout/cycle6"/>
    <dgm:cxn modelId="{9688AB64-A0D7-0E4B-B05B-F656CF5736BF}" type="presParOf" srcId="{865A1D96-243F-F443-A94B-56D804FFC08F}" destId="{A87102C7-A0E8-7048-8EF4-7D5C238C1F43}" srcOrd="9" destOrd="0" presId="urn:microsoft.com/office/officeart/2005/8/layout/cycle6"/>
    <dgm:cxn modelId="{53224962-678A-4D48-B005-399B0B562005}" type="presParOf" srcId="{865A1D96-243F-F443-A94B-56D804FFC08F}" destId="{BDD8A32D-3EF8-4643-99C5-636E9EA405A8}" srcOrd="10" destOrd="0" presId="urn:microsoft.com/office/officeart/2005/8/layout/cycle6"/>
    <dgm:cxn modelId="{DE5DA740-F207-3F41-B04F-199771ECB2BD}" type="presParOf" srcId="{865A1D96-243F-F443-A94B-56D804FFC08F}" destId="{ECA64F46-10AE-204D-80B8-3696B4D2C657}" srcOrd="11" destOrd="0" presId="urn:microsoft.com/office/officeart/2005/8/layout/cycle6"/>
    <dgm:cxn modelId="{35390D2A-7D36-9B43-9F35-34F0CDEF03D1}" type="presParOf" srcId="{865A1D96-243F-F443-A94B-56D804FFC08F}" destId="{5484B3E0-02B3-D749-8494-34BC56F679CB}" srcOrd="12" destOrd="0" presId="urn:microsoft.com/office/officeart/2005/8/layout/cycle6"/>
    <dgm:cxn modelId="{94A204AF-886A-0143-B1F4-E3DF8B23EC59}" type="presParOf" srcId="{865A1D96-243F-F443-A94B-56D804FFC08F}" destId="{C70CB451-0007-3147-BE0A-4893738385F3}" srcOrd="13" destOrd="0" presId="urn:microsoft.com/office/officeart/2005/8/layout/cycle6"/>
    <dgm:cxn modelId="{500A892E-6954-6C44-A999-C645C4DFA6A3}" type="presParOf" srcId="{865A1D96-243F-F443-A94B-56D804FFC08F}" destId="{C6CC5039-A9B3-024D-BFE3-CD791FEC6753}"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98D7D-99E2-9143-AB7F-9606CAF933AD}">
      <dsp:nvSpPr>
        <dsp:cNvPr id="0" name=""/>
        <dsp:cNvSpPr/>
      </dsp:nvSpPr>
      <dsp:spPr>
        <a:xfrm>
          <a:off x="6831" y="664411"/>
          <a:ext cx="2041773" cy="2735176"/>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Cambria"/>
              <a:cs typeface="Cambria"/>
            </a:rPr>
            <a:t>Phase I</a:t>
          </a:r>
          <a:r>
            <a:rPr lang="en-US" sz="1800" kern="1200" dirty="0" smtClean="0">
              <a:latin typeface="Cambria"/>
              <a:cs typeface="Cambria"/>
            </a:rPr>
            <a:t>: Build urgency and intrinsic motivation for change </a:t>
          </a:r>
          <a:endParaRPr lang="en-US" sz="1800" kern="1200" dirty="0">
            <a:latin typeface="Cambria"/>
            <a:cs typeface="Cambria"/>
          </a:endParaRPr>
        </a:p>
      </dsp:txBody>
      <dsp:txXfrm>
        <a:off x="66632" y="724212"/>
        <a:ext cx="1922171" cy="2615574"/>
      </dsp:txXfrm>
    </dsp:sp>
    <dsp:sp modelId="{22074351-6017-BA4D-B9FE-5119D7C39E7E}">
      <dsp:nvSpPr>
        <dsp:cNvPr id="0" name=""/>
        <dsp:cNvSpPr/>
      </dsp:nvSpPr>
      <dsp:spPr>
        <a:xfrm>
          <a:off x="2252781" y="1778820"/>
          <a:ext cx="432855" cy="506359"/>
        </a:xfrm>
        <a:prstGeom prst="rightArrow">
          <a:avLst>
            <a:gd name="adj1" fmla="val 60000"/>
            <a:gd name="adj2" fmla="val 50000"/>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252781" y="1880092"/>
        <a:ext cx="302999" cy="303815"/>
      </dsp:txXfrm>
    </dsp:sp>
    <dsp:sp modelId="{93293A91-329C-ED46-9DEB-B0E9A50E5069}">
      <dsp:nvSpPr>
        <dsp:cNvPr id="0" name=""/>
        <dsp:cNvSpPr/>
      </dsp:nvSpPr>
      <dsp:spPr>
        <a:xfrm>
          <a:off x="2865313" y="664411"/>
          <a:ext cx="2041773" cy="2735176"/>
        </a:xfrm>
        <a:prstGeom prst="roundRect">
          <a:avLst>
            <a:gd name="adj" fmla="val 10000"/>
          </a:avLst>
        </a:prstGeom>
        <a:solidFill>
          <a:srgbClr val="3953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Cambria"/>
              <a:cs typeface="Cambria"/>
            </a:rPr>
            <a:t>Phase II:</a:t>
          </a:r>
          <a:r>
            <a:rPr lang="en-US" sz="1800" kern="1200" dirty="0" smtClean="0">
              <a:latin typeface="Cambria"/>
              <a:cs typeface="Cambria"/>
            </a:rPr>
            <a:t> Enable scale by creating the policy and practice conditions for statewide implementation</a:t>
          </a:r>
          <a:endParaRPr lang="en-US" sz="1800" kern="1200" dirty="0">
            <a:latin typeface="Cambria"/>
            <a:cs typeface="Cambria"/>
          </a:endParaRPr>
        </a:p>
      </dsp:txBody>
      <dsp:txXfrm>
        <a:off x="2925114" y="724212"/>
        <a:ext cx="1922171" cy="2615574"/>
      </dsp:txXfrm>
    </dsp:sp>
    <dsp:sp modelId="{9D070AD0-0B7F-2449-9C3B-083CF03F68F4}">
      <dsp:nvSpPr>
        <dsp:cNvPr id="0" name=""/>
        <dsp:cNvSpPr/>
      </dsp:nvSpPr>
      <dsp:spPr>
        <a:xfrm>
          <a:off x="5111263" y="1778820"/>
          <a:ext cx="432855" cy="506359"/>
        </a:xfrm>
        <a:prstGeom prst="rightArrow">
          <a:avLst>
            <a:gd name="adj1" fmla="val 60000"/>
            <a:gd name="adj2" fmla="val 50000"/>
          </a:avLst>
        </a:prstGeom>
        <a:solidFill>
          <a:srgbClr val="814B1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111263" y="1880092"/>
        <a:ext cx="302999" cy="303815"/>
      </dsp:txXfrm>
    </dsp:sp>
    <dsp:sp modelId="{85304D5C-499A-574D-9AFC-9D21A3DEE928}">
      <dsp:nvSpPr>
        <dsp:cNvPr id="0" name=""/>
        <dsp:cNvSpPr/>
      </dsp:nvSpPr>
      <dsp:spPr>
        <a:xfrm>
          <a:off x="5723795" y="664411"/>
          <a:ext cx="2041773" cy="2735176"/>
        </a:xfrm>
        <a:prstGeom prst="roundRect">
          <a:avLst>
            <a:gd name="adj" fmla="val 10000"/>
          </a:avLst>
        </a:prstGeom>
        <a:solidFill>
          <a:srgbClr val="3953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smtClean="0">
              <a:latin typeface="Cambria"/>
              <a:cs typeface="Cambria"/>
            </a:rPr>
            <a:t>Phase III:</a:t>
          </a:r>
          <a:r>
            <a:rPr lang="en-US" sz="1800" kern="1200" dirty="0" smtClean="0">
              <a:latin typeface="Cambria"/>
              <a:cs typeface="Cambria"/>
            </a:rPr>
            <a:t> Enact the NMP at institutions by building faculty and institutional capacity</a:t>
          </a:r>
        </a:p>
        <a:p>
          <a:pPr lvl="0" algn="ctr" defTabSz="444500">
            <a:lnSpc>
              <a:spcPct val="90000"/>
            </a:lnSpc>
            <a:spcBef>
              <a:spcPct val="0"/>
            </a:spcBef>
            <a:spcAft>
              <a:spcPct val="35000"/>
            </a:spcAft>
          </a:pPr>
          <a:endParaRPr lang="en-US" sz="1800" kern="1200" dirty="0"/>
        </a:p>
      </dsp:txBody>
      <dsp:txXfrm>
        <a:off x="5783596" y="724212"/>
        <a:ext cx="1922171" cy="2615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F4B177-638A-BE4A-A318-6B33C1F6265B}" type="datetime1">
              <a:rPr lang="en-US" smtClean="0"/>
              <a:t>1/26/2016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C0B775-3D53-F848-B19B-DAA1FA08B75D}" type="slidenum">
              <a:rPr lang="en-US" smtClean="0"/>
              <a:t>‹#›</a:t>
            </a:fld>
            <a:endParaRPr lang="en-US" dirty="0"/>
          </a:p>
        </p:txBody>
      </p:sp>
    </p:spTree>
    <p:extLst>
      <p:ext uri="{BB962C8B-B14F-4D97-AF65-F5344CB8AC3E}">
        <p14:creationId xmlns:p14="http://schemas.microsoft.com/office/powerpoint/2010/main" val="1597110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94E03-A98D-554E-A817-BCF0041FBB7E}" type="datetime1">
              <a:rPr lang="en-US" smtClean="0"/>
              <a:t>1/26/2016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2EE4C-2CC0-FB40-878E-CC075FCED5E9}" type="slidenum">
              <a:rPr lang="en-US" smtClean="0"/>
              <a:t>‹#›</a:t>
            </a:fld>
            <a:endParaRPr lang="en-US" dirty="0"/>
          </a:p>
        </p:txBody>
      </p:sp>
    </p:spTree>
    <p:extLst>
      <p:ext uri="{BB962C8B-B14F-4D97-AF65-F5344CB8AC3E}">
        <p14:creationId xmlns:p14="http://schemas.microsoft.com/office/powerpoint/2010/main" val="2887397924"/>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0245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High-profile reports, such as the Presidential Council for the Advancement of Science and Technology’s “</a:t>
            </a:r>
            <a:r>
              <a:rPr lang="en-US" b="1" dirty="0" smtClean="0"/>
              <a:t>Engage to Excel</a:t>
            </a:r>
            <a:r>
              <a:rPr lang="en-US" dirty="0" smtClean="0"/>
              <a:t>” and the National Research Council’s “</a:t>
            </a:r>
            <a:r>
              <a:rPr lang="en-US" b="1" dirty="0" smtClean="0"/>
              <a:t>The Mathematical Sciences in 2025</a:t>
            </a:r>
            <a:r>
              <a:rPr lang="en-US" b="0" dirty="0" smtClean="0"/>
              <a:t>,</a:t>
            </a:r>
            <a:r>
              <a:rPr lang="en-US" dirty="0" smtClean="0"/>
              <a:t>” point to the increasing importance of the mathematical sciences to society and the workforce as well as evidence showing that </a:t>
            </a:r>
            <a:r>
              <a:rPr lang="en-US" b="1" dirty="0" smtClean="0"/>
              <a:t>high failure rates in mathematics are a primary barrier to college completion.</a:t>
            </a:r>
          </a:p>
          <a:p>
            <a:endParaRPr lang="en-US" dirty="0"/>
          </a:p>
        </p:txBody>
      </p:sp>
    </p:spTree>
    <p:extLst>
      <p:ext uri="{BB962C8B-B14F-4D97-AF65-F5344CB8AC3E}">
        <p14:creationId xmlns:p14="http://schemas.microsoft.com/office/powerpoint/2010/main" val="299267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just one piece in a growing mountain of evidence that </a:t>
            </a:r>
            <a:r>
              <a:rPr lang="en-US" b="1" dirty="0" smtClean="0"/>
              <a:t>postsecondary access alone is not enough to meaningfully accelerate students’ upward mobility.</a:t>
            </a:r>
          </a:p>
        </p:txBody>
      </p:sp>
    </p:spTree>
    <p:extLst>
      <p:ext uri="{BB962C8B-B14F-4D97-AF65-F5344CB8AC3E}">
        <p14:creationId xmlns:p14="http://schemas.microsoft.com/office/powerpoint/2010/main" val="3724622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Completion of a credit-bearing gateway math course enables students to progress toward their degree, license, or certificate.</a:t>
            </a:r>
          </a:p>
        </p:txBody>
      </p:sp>
    </p:spTree>
    <p:extLst>
      <p:ext uri="{BB962C8B-B14F-4D97-AF65-F5344CB8AC3E}">
        <p14:creationId xmlns:p14="http://schemas.microsoft.com/office/powerpoint/2010/main" val="1493335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Developmental education was designed to help underprepared students gain the skills they need for college success, but there is growing evidence that students referred to dev ed are more likely to end up with debt rather than with a degree.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r>
              <a:rPr lang="en-US" sz="1200" kern="1200" dirty="0" smtClean="0">
                <a:solidFill>
                  <a:schemeClr val="tx1"/>
                </a:solidFill>
                <a:effectLst/>
                <a:latin typeface="+mn-lt"/>
                <a:ea typeface="+mn-ea"/>
                <a:cs typeface="+mn-cs"/>
              </a:rPr>
              <a:t>Half of all undergraduates and 70 percent of community college students take at least one developmental education course.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Judith Scott Clayton and Olga Rodriguez. “Development, Discouragement, or Diversion? New Evidence on the Effects of College Remediation.” NBER Working Paper No. 18328. August, 2012.)</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CCA found</a:t>
            </a:r>
            <a:r>
              <a:rPr lang="en-US" sz="1200" kern="1200" baseline="0" dirty="0" smtClean="0">
                <a:solidFill>
                  <a:schemeClr val="tx1"/>
                </a:solidFill>
                <a:effectLst/>
                <a:latin typeface="+mn-lt"/>
                <a:ea typeface="+mn-ea"/>
                <a:cs typeface="+mn-cs"/>
              </a:rPr>
              <a:t> that 51.7% </a:t>
            </a:r>
            <a:r>
              <a:rPr lang="en-US" sz="1200" dirty="0" smtClean="0">
                <a:solidFill>
                  <a:prstClr val="black"/>
                </a:solidFill>
                <a:latin typeface="Rockwell"/>
                <a:cs typeface="Rockwell"/>
              </a:rPr>
              <a:t>of those entering a two-year college and </a:t>
            </a:r>
            <a:r>
              <a:rPr lang="en-US" sz="1200" kern="1200" baseline="0" dirty="0" smtClean="0">
                <a:solidFill>
                  <a:schemeClr val="tx1"/>
                </a:solidFill>
                <a:effectLst/>
                <a:latin typeface="+mn-lt"/>
                <a:ea typeface="+mn-ea"/>
                <a:cs typeface="+mn-cs"/>
              </a:rPr>
              <a:t>19.9% </a:t>
            </a:r>
            <a:r>
              <a:rPr lang="en-US" sz="1200" dirty="0" smtClean="0">
                <a:solidFill>
                  <a:prstClr val="black"/>
                </a:solidFill>
                <a:latin typeface="Rockwell"/>
                <a:cs typeface="Rockwell"/>
              </a:rPr>
              <a:t>of those entering a four-year college enrolled in remediation.</a:t>
            </a:r>
          </a:p>
        </p:txBody>
      </p:sp>
    </p:spTree>
    <p:extLst>
      <p:ext uri="{BB962C8B-B14F-4D97-AF65-F5344CB8AC3E}">
        <p14:creationId xmlns:p14="http://schemas.microsoft.com/office/powerpoint/2010/main" val="4084538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For students entering postsecondary education in 2003–2004, just </a:t>
            </a:r>
            <a:r>
              <a:rPr lang="en-US" b="1" dirty="0" smtClean="0"/>
              <a:t>20% of associate’s </a:t>
            </a:r>
            <a:r>
              <a:rPr lang="en-US" dirty="0" smtClean="0"/>
              <a:t>degree and about </a:t>
            </a:r>
            <a:r>
              <a:rPr lang="en-US" b="1" dirty="0" smtClean="0"/>
              <a:t>28% of bachelor’s </a:t>
            </a:r>
            <a:r>
              <a:rPr lang="en-US" dirty="0" smtClean="0"/>
              <a:t>degree students </a:t>
            </a:r>
            <a:r>
              <a:rPr lang="en-US" b="1" dirty="0" smtClean="0"/>
              <a:t>entered a STEM field. </a:t>
            </a:r>
            <a:r>
              <a:rPr lang="en-US" b="0" dirty="0" smtClean="0"/>
              <a:t>Students in social science, liberal arts, and fine arts would be better served by more relevant preparation in statistics or quantitative reasoning.</a:t>
            </a:r>
          </a:p>
        </p:txBody>
      </p:sp>
    </p:spTree>
    <p:extLst>
      <p:ext uri="{BB962C8B-B14F-4D97-AF65-F5344CB8AC3E}">
        <p14:creationId xmlns:p14="http://schemas.microsoft.com/office/powerpoint/2010/main" val="2749510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Dunbar has tracked all students at the University of Nebraska–Lincoln for more than 16 years and has examined enrollment patterns among about 150,000 students. He found that only about 10% of the students who pass college algebra ever go on to start Calculus I and virtually none ever go on to start Calculus III.</a:t>
            </a:r>
            <a:endParaRPr lang="en-US" dirty="0"/>
          </a:p>
        </p:txBody>
      </p:sp>
    </p:spTree>
    <p:extLst>
      <p:ext uri="{BB962C8B-B14F-4D97-AF65-F5344CB8AC3E}">
        <p14:creationId xmlns:p14="http://schemas.microsoft.com/office/powerpoint/2010/main" val="1141915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Dunbar has tracked all students at the University of Nebraska–Lincoln for more than 16 years and has examined enrollment patterns among about 150,000 students. He found that only about 10% of the students who pass college algebra ever go on to start Calculus I and virtually none ever go on to start Calculus III. He has also found that about 30% of the students from college algebra eventually start business calculus.</a:t>
            </a:r>
            <a:endParaRPr lang="en-US" dirty="0"/>
          </a:p>
        </p:txBody>
      </p:sp>
    </p:spTree>
    <p:extLst>
      <p:ext uri="{BB962C8B-B14F-4D97-AF65-F5344CB8AC3E}">
        <p14:creationId xmlns:p14="http://schemas.microsoft.com/office/powerpoint/2010/main" val="3561734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data suggest dual problems in the traditional math, algebraic-intensive sequences—they lower student success and completion </a:t>
            </a:r>
            <a:r>
              <a:rPr lang="en-US" i="1" dirty="0" smtClean="0"/>
              <a:t>and</a:t>
            </a:r>
            <a:r>
              <a:rPr lang="en-US" dirty="0" smtClean="0"/>
              <a:t> they do not adequately prepare students for the quantitative needs of most fields of study or for the skills needed as citizens of a data-based society.</a:t>
            </a:r>
          </a:p>
        </p:txBody>
      </p:sp>
    </p:spTree>
    <p:extLst>
      <p:ext uri="{BB962C8B-B14F-4D97-AF65-F5344CB8AC3E}">
        <p14:creationId xmlns:p14="http://schemas.microsoft.com/office/powerpoint/2010/main" val="1576998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In other words, professional associations of mathematicians have released statements and curriculum guides that imply and/or directly state that failure can be attributed—in part—to misalignment of developmental and college-level course content with students’ intended academic and career goals. I</a:t>
            </a:r>
            <a:r>
              <a:rPr lang="en-US" sz="1800" dirty="0" smtClean="0">
                <a:solidFill>
                  <a:prstClr val="black"/>
                </a:solidFill>
                <a:cs typeface="Rockwell Extra Bold"/>
              </a:rPr>
              <a:t>nstitutions should offer multiple pathways with relevant and challenging math content aligned to specific fields of study</a:t>
            </a:r>
            <a:r>
              <a:rPr lang="en-US" sz="1800" dirty="0" smtClean="0">
                <a:solidFill>
                  <a:schemeClr val="tx1"/>
                </a:solidFill>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solidFill>
                <a:schemeClr val="tx1"/>
              </a:solidFill>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prstClr val="black"/>
                </a:solidFill>
                <a:cs typeface="Rockwell Extra Bold"/>
              </a:rPr>
              <a:t>http://www.maa.org/sites/default/files/pdf/CUPM/cupm2004.pdf</a:t>
            </a:r>
            <a:endParaRPr lang="en-CA" sz="1800" dirty="0" smtClean="0">
              <a:solidFill>
                <a:prstClr val="black"/>
              </a:solidFill>
              <a:cs typeface="Rockwell Extra Bold"/>
            </a:endParaRPr>
          </a:p>
        </p:txBody>
      </p:sp>
    </p:spTree>
    <p:extLst>
      <p:ext uri="{BB962C8B-B14F-4D97-AF65-F5344CB8AC3E}">
        <p14:creationId xmlns:p14="http://schemas.microsoft.com/office/powerpoint/2010/main" val="2017689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theoretical model shows the progression of students through a three-course sequence, assuming success and persistence rates of 70% in each course. Persistence rate refers to the percentage of students who pass and enroll in the next course. As you can see, only 17% of students will successfully complete a three-course sequence, even with relatively high success and persistence rates of 70%. Thirty-one percent pass every course but do not complete the sequence, and 52% fail a course. </a:t>
            </a:r>
            <a:r>
              <a:rPr lang="en-US" sz="1200" b="1" i="0" u="none" strike="noStrike" kern="1200" baseline="0" dirty="0" smtClean="0">
                <a:solidFill>
                  <a:schemeClr val="tx1"/>
                </a:solidFill>
                <a:latin typeface="+mn-lt"/>
                <a:ea typeface="+mn-ea"/>
                <a:cs typeface="+mn-cs"/>
              </a:rPr>
              <a:t>While this model is theoretical, national data closely mirrors this progression.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might dismiss the 52% as those students who were unable to master the content, but most faculty members will point out that a significant proportion of students fail a course due to financial difficulties or family obligations such as loss of child care, family illness, or moving for a new job. Long course sequences compound these problems. It is likely that fewer students would fail if the course sequences were shorter.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study found that only 33 percent of students complete the sequence in math, </a:t>
            </a:r>
            <a:r>
              <a:rPr lang="en-US" sz="1200" b="1" kern="1200" dirty="0" smtClean="0">
                <a:solidFill>
                  <a:schemeClr val="tx1"/>
                </a:solidFill>
                <a:effectLst/>
                <a:latin typeface="+mn-lt"/>
                <a:ea typeface="+mn-ea"/>
                <a:cs typeface="+mn-cs"/>
              </a:rPr>
              <a:t>indicating that math is one of the biggest barriers to college completion in the U.S.</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Thomas Bailey, Dong Wook Jeong, and Sung-Woo Cho, “Referral, Enrollment, and Completion in Developmental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Education Sequences in Community Colleges,” </a:t>
            </a:r>
            <a:r>
              <a:rPr lang="en-US" sz="1200" i="1" kern="1200" dirty="0" smtClean="0">
                <a:solidFill>
                  <a:schemeClr val="tx1"/>
                </a:solidFill>
                <a:effectLst/>
                <a:latin typeface="+mn-lt"/>
                <a:ea typeface="+mn-ea"/>
                <a:cs typeface="+mn-cs"/>
              </a:rPr>
              <a:t>Economics of Education Review </a:t>
            </a:r>
            <a:r>
              <a:rPr lang="en-US" sz="1200" kern="1200" dirty="0" smtClean="0">
                <a:solidFill>
                  <a:schemeClr val="tx1"/>
                </a:solidFill>
                <a:effectLst/>
                <a:latin typeface="+mn-lt"/>
                <a:ea typeface="+mn-ea"/>
                <a:cs typeface="+mn-cs"/>
              </a:rPr>
              <a:t>29 (March 2012); 255–27)</a:t>
            </a:r>
          </a:p>
        </p:txBody>
      </p:sp>
    </p:spTree>
    <p:extLst>
      <p:ext uri="{BB962C8B-B14F-4D97-AF65-F5344CB8AC3E}">
        <p14:creationId xmlns:p14="http://schemas.microsoft.com/office/powerpoint/2010/main" val="400262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0245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a:t>
            </a:r>
            <a:r>
              <a:rPr lang="en-US" dirty="0" smtClean="0"/>
              <a:t>2006 study by Attewell and colleagues, using data from the 1988 National Educational Longitudinal Study, showed that</a:t>
            </a:r>
            <a:r>
              <a:rPr lang="en-US" baseline="0" dirty="0" smtClean="0"/>
              <a:t> a</a:t>
            </a:r>
            <a:r>
              <a:rPr lang="en-US" dirty="0" smtClean="0"/>
              <a:t>mong students taking at least one remedial course, only 28% went</a:t>
            </a:r>
            <a:r>
              <a:rPr lang="en-US" baseline="0" dirty="0" smtClean="0"/>
              <a:t> </a:t>
            </a:r>
            <a:r>
              <a:rPr lang="en-US" dirty="0" smtClean="0"/>
              <a:t>on to complete a college credential within 8.5 years (Attewell, Lavin, Domina, &amp; Levey, 2006).</a:t>
            </a: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791251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http://www.utdanacenter.org/wp-content/uploads/USG_Transforming_Remediation_Mathematics_Final_Report.pdf</a:t>
            </a:r>
            <a:endParaRPr lang="en-US" dirty="0"/>
          </a:p>
        </p:txBody>
      </p:sp>
    </p:spTree>
    <p:extLst>
      <p:ext uri="{BB962C8B-B14F-4D97-AF65-F5344CB8AC3E}">
        <p14:creationId xmlns:p14="http://schemas.microsoft.com/office/powerpoint/2010/main" val="4100077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cs typeface="Rockwell Extra Bold"/>
              </a:rPr>
              <a:t>Institutions should offer accelerated pathways with integrated support that allow students to complete a college-level math course in one year.</a:t>
            </a:r>
          </a:p>
        </p:txBody>
      </p:sp>
    </p:spTree>
    <p:extLst>
      <p:ext uri="{BB962C8B-B14F-4D97-AF65-F5344CB8AC3E}">
        <p14:creationId xmlns:p14="http://schemas.microsoft.com/office/powerpoint/2010/main" val="3488684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 1 of 2</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is promising evidence that corequisite models help students who are not college-ready successfully complete gateway math</a:t>
            </a:r>
            <a:r>
              <a:rPr lang="en-US" baseline="0" dirty="0" smtClean="0"/>
              <a:t> courses more quickly than traditional sequences. Most of these models combine two of the NMP principles: acceleration and alignment to programs of study.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two slides define corequisite models. The slides that follow provide data from various projects. Please note that this is a broad overview and each program has differences in structure and design. We present this data to show that there is strong and broad evidence for the efficacy of these models. The data should not be used to compare programs. This requires a more in depth analysis of each program and data set.</a:t>
            </a:r>
            <a:endParaRPr lang="en-US" dirty="0" smtClean="0"/>
          </a:p>
          <a:p>
            <a:endParaRPr lang="en-US" dirty="0"/>
          </a:p>
        </p:txBody>
      </p:sp>
    </p:spTree>
    <p:extLst>
      <p:ext uri="{BB962C8B-B14F-4D97-AF65-F5344CB8AC3E}">
        <p14:creationId xmlns:p14="http://schemas.microsoft.com/office/powerpoint/2010/main" val="3304884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 2 of 2</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is promising evidence that corequisite models help students who are not college</a:t>
            </a:r>
            <a:r>
              <a:rPr lang="en-US" baseline="0" dirty="0" smtClean="0"/>
              <a:t> </a:t>
            </a:r>
            <a:r>
              <a:rPr lang="en-US" dirty="0" smtClean="0"/>
              <a:t>ready to successfully complete gateway math</a:t>
            </a:r>
            <a:r>
              <a:rPr lang="en-US" baseline="0" dirty="0" smtClean="0"/>
              <a:t> courses more quickly than traditional sequences. Most of these models combine two of the NMP principles: acceleration and alignment to programs of study.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two slides define corequisite models. The slides that follow provide data from various projects. Caution: This broad overview is intended to demonstrate that there is strong and broad evidence for the efficacy of these models. The data should not be used to compare programs. Each program has differences in structure and design. Any comparison across projects requires a more in-depth analysis of each program and data set. </a:t>
            </a:r>
            <a:endParaRPr lang="en-US" dirty="0"/>
          </a:p>
        </p:txBody>
      </p:sp>
    </p:spTree>
    <p:extLst>
      <p:ext uri="{BB962C8B-B14F-4D97-AF65-F5344CB8AC3E}">
        <p14:creationId xmlns:p14="http://schemas.microsoft.com/office/powerpoint/2010/main" val="3304884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 of 2: Ivy Tech</a:t>
            </a:r>
          </a:p>
          <a:p>
            <a:r>
              <a:rPr lang="en-US" dirty="0" smtClean="0"/>
              <a:t>Ivy Tech is the statewide community</a:t>
            </a:r>
            <a:r>
              <a:rPr lang="en-US" baseline="0" dirty="0" smtClean="0"/>
              <a:t> college system in Indiana. Ivy Tech implemented pathways with a one-semester corequisite model in 2014. In this model, Quantitative Reasoning is the default math course, and only students with declared majors requiring calculus go into the algebra pathway. The tech pathway is for certificate programs.</a:t>
            </a:r>
          </a:p>
          <a:p>
            <a:endParaRPr lang="en-US" baseline="0" dirty="0" smtClean="0"/>
          </a:p>
          <a:p>
            <a:r>
              <a:rPr lang="en-US" baseline="0" dirty="0" smtClean="0"/>
              <a:t>Students who are not college ready in the QR pathway take Math 080 and Math 123 concurrently. There is no placement below Math 080.</a:t>
            </a:r>
            <a:endParaRPr lang="en-US" dirty="0" smtClean="0"/>
          </a:p>
          <a:p>
            <a:endParaRPr lang="en-US" dirty="0"/>
          </a:p>
        </p:txBody>
      </p:sp>
    </p:spTree>
    <p:extLst>
      <p:ext uri="{BB962C8B-B14F-4D97-AF65-F5344CB8AC3E}">
        <p14:creationId xmlns:p14="http://schemas.microsoft.com/office/powerpoint/2010/main" val="990922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2 of 2: Ivy Tech</a:t>
            </a:r>
          </a:p>
          <a:p>
            <a:r>
              <a:rPr lang="en-US" baseline="0" dirty="0" smtClean="0"/>
              <a:t>Results of Ivy Tech’s corequisite course.</a:t>
            </a:r>
            <a:endParaRPr lang="en-US" dirty="0"/>
          </a:p>
        </p:txBody>
      </p:sp>
    </p:spTree>
    <p:extLst>
      <p:ext uri="{BB962C8B-B14F-4D97-AF65-F5344CB8AC3E}">
        <p14:creationId xmlns:p14="http://schemas.microsoft.com/office/powerpoint/2010/main" val="3190813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a:t>
            </a:r>
            <a:r>
              <a:rPr lang="en-US" baseline="0" dirty="0" smtClean="0"/>
              <a:t> of 2: Tennessee</a:t>
            </a:r>
          </a:p>
          <a:p>
            <a:r>
              <a:rPr lang="en-US" baseline="0" dirty="0" smtClean="0"/>
              <a:t>Data from TN Board of Regents on one-semester corequisite model.</a:t>
            </a:r>
            <a:endParaRPr lang="en-US" dirty="0"/>
          </a:p>
        </p:txBody>
      </p:sp>
    </p:spTree>
    <p:extLst>
      <p:ext uri="{BB962C8B-B14F-4D97-AF65-F5344CB8AC3E}">
        <p14:creationId xmlns:p14="http://schemas.microsoft.com/office/powerpoint/2010/main" val="4197108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a:t>
            </a:r>
            <a:r>
              <a:rPr lang="en-US" baseline="0" dirty="0" smtClean="0"/>
              <a:t> of 2: Tennessee</a:t>
            </a:r>
          </a:p>
          <a:p>
            <a:r>
              <a:rPr lang="en-US" baseline="0" dirty="0" smtClean="0"/>
              <a:t>Data from TN Board of Regents on one-semester corequisite model.</a:t>
            </a:r>
            <a:endParaRPr lang="en-US" dirty="0" smtClean="0"/>
          </a:p>
          <a:p>
            <a:endParaRPr lang="en-US" dirty="0"/>
          </a:p>
        </p:txBody>
      </p:sp>
    </p:spTree>
    <p:extLst>
      <p:ext uri="{BB962C8B-B14F-4D97-AF65-F5344CB8AC3E}">
        <p14:creationId xmlns:p14="http://schemas.microsoft.com/office/powerpoint/2010/main" val="216342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(Yamada, 2014).</a:t>
            </a:r>
            <a:endParaRPr lang="en-US" dirty="0"/>
          </a:p>
        </p:txBody>
      </p:sp>
    </p:spTree>
    <p:extLst>
      <p:ext uri="{BB962C8B-B14F-4D97-AF65-F5344CB8AC3E}">
        <p14:creationId xmlns:p14="http://schemas.microsoft.com/office/powerpoint/2010/main" val="290983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These four principles,</a:t>
            </a:r>
            <a:r>
              <a:rPr lang="en-US" baseline="0" dirty="0" smtClean="0">
                <a:solidFill>
                  <a:srgbClr val="FF0000"/>
                </a:solidFill>
              </a:rPr>
              <a:t> referred to as the NMP Model, are the foundation of all of the Dana Center’s work with math pathways. The NMP model sets out a broad vision of pathways without dictating specific strategies or structures. This allows leaders at different levels of the system to define their own vision within the NMP model.</a:t>
            </a:r>
          </a:p>
          <a:p>
            <a:endParaRPr lang="en-US" baseline="0" dirty="0" smtClean="0">
              <a:solidFill>
                <a:srgbClr val="FF0000"/>
              </a:solidFill>
            </a:endParaRPr>
          </a:p>
          <a:p>
            <a:r>
              <a:rPr lang="en-US" dirty="0" smtClean="0">
                <a:solidFill>
                  <a:srgbClr val="FF0000"/>
                </a:solidFill>
              </a:rPr>
              <a:t>The</a:t>
            </a:r>
            <a:r>
              <a:rPr lang="en-US" baseline="0" dirty="0" smtClean="0">
                <a:solidFill>
                  <a:srgbClr val="FF0000"/>
                </a:solidFill>
              </a:rPr>
              <a:t> Dana Center supports work through all levels of the system (state, institutional, classroom) to support implementation of the principles. At each level, the Dana Center helps mobilize and support local leadership to determine how the principles will be customized to the local needs and context. At the state level, faculty leaders and policy representatives collaborate to establish a vision for math pathways within their state. At the institutional and classroom levels, local leaders determine how they will implement the pathways.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BA6EF8D-A8CC-954D-8913-052A910947F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17818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302C24"/>
                </a:solidFill>
                <a:latin typeface="+mn-lt"/>
              </a:rPr>
              <a:t>Success is even higher among institutions effectively using promising practices for back-to-back math enrollment.</a:t>
            </a:r>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pPr/>
              <a:t>40</a:t>
            </a:fld>
            <a:endParaRPr lang="en-US" dirty="0"/>
          </a:p>
        </p:txBody>
      </p:sp>
    </p:spTree>
    <p:extLst>
      <p:ext uri="{BB962C8B-B14F-4D97-AF65-F5344CB8AC3E}">
        <p14:creationId xmlns:p14="http://schemas.microsoft.com/office/powerpoint/2010/main" val="196259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5767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rgbClr val="FF0000"/>
                </a:solidFill>
              </a:rPr>
              <a:t>At the state level, faculty leaders and policy representatives collaborate to establish a vision for math pathways within their state and to create a positive environment that enables colleges and universities to implement pathways. This includes addressing potential obstacles such as policies on placement and transfer. </a:t>
            </a:r>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5767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rgbClr val="FF0000"/>
                </a:solidFill>
              </a:rPr>
              <a:t>The Dana Center launched the Mathematics Pathways to Completion (MPC) in late 2015 to work with five states to implement math pathways. The five states are Arkansas, Michigan, Missouri, Oklahoma, and Washington. It is a three-year project based on a process with three phases.</a:t>
            </a:r>
            <a:endParaRPr lang="en-US" dirty="0" smtClean="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Phase</a:t>
            </a:r>
            <a:r>
              <a:rPr lang="en-US" baseline="0" dirty="0" smtClean="0"/>
              <a:t> I: Math task force sets vision and makes recommendations for math pathways, identifies obstacles that need to be addressed. This results in a published set of recommendations.</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Phase II: (short transition phase): Task force creates and enacts a plan to address the obstacles and create support for institutions to implement math pathways.</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Phase III: Individual institutions</a:t>
            </a:r>
            <a:r>
              <a:rPr lang="en-US" baseline="0" dirty="0" smtClean="0"/>
              <a:t> create and enact local plans to implement the task force recommendations. Regional and state work continues to promote and support the work.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Each state works with a dedicated consultant to support the process. The Dana Center provides resources such as planning tools, models and exemplars, and specialized consulting with content experts.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A6EF8D-A8CC-954D-8913-052A910947F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5767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slide for presentation</a:t>
            </a:r>
            <a:endParaRPr lang="en-US" dirty="0"/>
          </a:p>
        </p:txBody>
      </p:sp>
    </p:spTree>
    <p:extLst>
      <p:ext uri="{BB962C8B-B14F-4D97-AF65-F5344CB8AC3E}">
        <p14:creationId xmlns:p14="http://schemas.microsoft.com/office/powerpoint/2010/main" val="104779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a:t>
            </a:r>
            <a:r>
              <a:rPr lang="en-US" dirty="0" smtClean="0"/>
              <a:t>this slide as a discussion starter, if needed. It should be</a:t>
            </a:r>
            <a:r>
              <a:rPr lang="en-US" baseline="0" dirty="0" smtClean="0"/>
              <a:t> used to elicit and broaden ideas, not dictate topics that the task force should address. It is important that the task force set its own agenda.</a:t>
            </a:r>
            <a:endParaRPr lang="en-US" dirty="0"/>
          </a:p>
        </p:txBody>
      </p:sp>
    </p:spTree>
    <p:extLst>
      <p:ext uri="{BB962C8B-B14F-4D97-AF65-F5344CB8AC3E}">
        <p14:creationId xmlns:p14="http://schemas.microsoft.com/office/powerpoint/2010/main" val="203122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a:t>
            </a:r>
            <a:r>
              <a:rPr lang="en-US" baseline="0" dirty="0" smtClean="0"/>
              <a:t> drivers are creating momentum for math pathways at the national, state, and local levels:</a:t>
            </a:r>
          </a:p>
          <a:p>
            <a:endParaRPr lang="en-US" dirty="0" smtClean="0"/>
          </a:p>
          <a:p>
            <a:r>
              <a:rPr lang="en-US" dirty="0" smtClean="0"/>
              <a:t>1) </a:t>
            </a:r>
            <a:r>
              <a:rPr lang="en-US" u="sng" dirty="0" smtClean="0"/>
              <a:t>Prioritization in the national mathematics community</a:t>
            </a:r>
            <a:r>
              <a:rPr lang="en-US" u="none" dirty="0" smtClean="0"/>
              <a:t>:</a:t>
            </a:r>
            <a:r>
              <a:rPr lang="en-US" u="none" baseline="0" dirty="0" smtClean="0"/>
              <a:t> There</a:t>
            </a:r>
            <a:r>
              <a:rPr lang="en-US" baseline="0" dirty="0" smtClean="0"/>
              <a:t> is a renewed interest in tailoring the quantitative preparation of students to their fields of study. Leaders of the major professional associations of mathematics are collectively and intentionally focusing their energy on underprepared students and success of students of all majors in mathematics, not just math majors. </a:t>
            </a:r>
          </a:p>
          <a:p>
            <a:endParaRPr lang="en-US" baseline="0" dirty="0" smtClean="0"/>
          </a:p>
          <a:p>
            <a:r>
              <a:rPr lang="en-US" baseline="0" dirty="0" smtClean="0"/>
              <a:t>2) </a:t>
            </a:r>
            <a:r>
              <a:rPr lang="en-US" u="sng" baseline="0" dirty="0" smtClean="0"/>
              <a:t>Development of structured programs of study</a:t>
            </a:r>
            <a:r>
              <a:rPr lang="en-US" baseline="0" dirty="0" smtClean="0"/>
              <a:t>: New research indicates that students benefit from more structured experiences in higher education in which students are supported to choose a program of study early, and courses in that program are clearly laid out and coherently offered. </a:t>
            </a:r>
          </a:p>
          <a:p>
            <a:endParaRPr lang="en-US" baseline="0" dirty="0" smtClean="0"/>
          </a:p>
          <a:p>
            <a:r>
              <a:rPr lang="en-US" baseline="0" dirty="0" smtClean="0"/>
              <a:t>3) </a:t>
            </a:r>
            <a:r>
              <a:rPr lang="en-US" u="sng" baseline="0" dirty="0" smtClean="0"/>
              <a:t>Sweeping dev ed policy reforms</a:t>
            </a:r>
            <a:r>
              <a:rPr lang="en-US" baseline="0" dirty="0" smtClean="0"/>
              <a:t>: States such as Connecticut and Florida have enacted policies that significantly reshape developmental education offerings. Even more significant than the final results of those policies (to accelerate, minimize enrollment in dev ed, or make dev ed optional) is the willingness of legislatures to govern course-level policy, typically considered the province of institutions, and more specifically, faculty. </a:t>
            </a:r>
          </a:p>
          <a:p>
            <a:endParaRPr lang="en-US" baseline="0" dirty="0" smtClean="0"/>
          </a:p>
          <a:p>
            <a:r>
              <a:rPr lang="en-US" u="sng" dirty="0" smtClean="0"/>
              <a:t>4) Completion agenda</a:t>
            </a:r>
            <a:r>
              <a:rPr lang="en-US" u="none" dirty="0" smtClean="0"/>
              <a:t>:</a:t>
            </a:r>
            <a:r>
              <a:rPr lang="en-US" baseline="0" dirty="0" smtClean="0"/>
              <a:t> </a:t>
            </a:r>
            <a:r>
              <a:rPr lang="en-US" dirty="0" smtClean="0">
                <a:solidFill>
                  <a:srgbClr val="000000"/>
                </a:solidFill>
              </a:rPr>
              <a:t>Shift</a:t>
            </a:r>
            <a:r>
              <a:rPr lang="en-US" baseline="0" dirty="0" smtClean="0">
                <a:solidFill>
                  <a:srgbClr val="000000"/>
                </a:solidFill>
              </a:rPr>
              <a:t> the</a:t>
            </a:r>
            <a:r>
              <a:rPr lang="en-US" dirty="0" smtClean="0">
                <a:solidFill>
                  <a:srgbClr val="000000"/>
                </a:solidFill>
              </a:rPr>
              <a:t> focus on outcomes instead of inputs in higher education by:</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dirty="0" smtClean="0">
                <a:solidFill>
                  <a:srgbClr val="000000"/>
                </a:solidFill>
              </a:rPr>
              <a:t>Foundations</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dirty="0" smtClean="0">
                <a:solidFill>
                  <a:srgbClr val="000000"/>
                </a:solidFill>
              </a:rPr>
              <a:t>Legislatures</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dirty="0" smtClean="0">
                <a:solidFill>
                  <a:srgbClr val="000000"/>
                </a:solidFill>
              </a:rPr>
              <a:t>Policy organizations</a:t>
            </a:r>
          </a:p>
          <a:p>
            <a:endParaRPr lang="en-US" dirty="0" smtClean="0"/>
          </a:p>
          <a:p>
            <a:r>
              <a:rPr lang="en-US" dirty="0" smtClean="0"/>
              <a:t>5) </a:t>
            </a:r>
            <a:r>
              <a:rPr lang="en-US" u="sng" dirty="0" smtClean="0"/>
              <a:t>Structural forces in K–12 education</a:t>
            </a:r>
            <a:r>
              <a:rPr lang="en-US" dirty="0" smtClean="0"/>
              <a:t>: Includes changes in standards such as</a:t>
            </a:r>
            <a:r>
              <a:rPr lang="en-US" baseline="0" dirty="0" smtClean="0"/>
              <a:t> </a:t>
            </a:r>
            <a:r>
              <a:rPr lang="en-US" dirty="0" smtClean="0"/>
              <a:t>the common core state standards. States that are not adopting the common</a:t>
            </a:r>
            <a:r>
              <a:rPr lang="en-US" baseline="0" dirty="0" smtClean="0"/>
              <a:t> core (e.g., Texas) are experiencing significant changes in K–12 education that have implications for secondary and postsecondary curriculum alignment. We are also seeing a bifurcation in HS math outcomes (i.e., many graduates are being highly prepared, with more students than ever taking calculus in HS, even as a much larger number of students are leaving HS underprepared for college math). </a:t>
            </a:r>
          </a:p>
          <a:p>
            <a:endParaRPr lang="en-US" dirty="0"/>
          </a:p>
        </p:txBody>
      </p:sp>
    </p:spTree>
    <p:extLst>
      <p:ext uri="{BB962C8B-B14F-4D97-AF65-F5344CB8AC3E}">
        <p14:creationId xmlns:p14="http://schemas.microsoft.com/office/powerpoint/2010/main" val="409317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A84912-9E32-F841-BD69-17E44FC36253}" type="datetime1">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3F344A3C-B014-9844-8081-CA08F1419EA2}" type="slidenum">
              <a:rPr lang="en-US" smtClean="0"/>
              <a:pPr/>
              <a:t>‹#›</a:t>
            </a:fld>
            <a:endParaRPr lang="en-US" dirty="0"/>
          </a:p>
        </p:txBody>
      </p:sp>
    </p:spTree>
    <p:extLst>
      <p:ext uri="{BB962C8B-B14F-4D97-AF65-F5344CB8AC3E}">
        <p14:creationId xmlns:p14="http://schemas.microsoft.com/office/powerpoint/2010/main" val="292576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CDA68-8EC4-834E-A79D-F75543A2B9E6}" type="datetime1">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344A3C-B014-9844-8081-CA08F1419EA2}" type="slidenum">
              <a:rPr lang="en-US" smtClean="0"/>
              <a:t>‹#›</a:t>
            </a:fld>
            <a:endParaRPr lang="en-US" dirty="0"/>
          </a:p>
        </p:txBody>
      </p:sp>
    </p:spTree>
    <p:extLst>
      <p:ext uri="{BB962C8B-B14F-4D97-AF65-F5344CB8AC3E}">
        <p14:creationId xmlns:p14="http://schemas.microsoft.com/office/powerpoint/2010/main" val="92963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815F7-2568-DB43-AA09-125D582DC7DB}" type="datetime1">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344A3C-B014-9844-8081-CA08F1419EA2}" type="slidenum">
              <a:rPr lang="en-US" smtClean="0"/>
              <a:t>‹#›</a:t>
            </a:fld>
            <a:endParaRPr lang="en-US" dirty="0"/>
          </a:p>
        </p:txBody>
      </p:sp>
    </p:spTree>
    <p:extLst>
      <p:ext uri="{BB962C8B-B14F-4D97-AF65-F5344CB8AC3E}">
        <p14:creationId xmlns:p14="http://schemas.microsoft.com/office/powerpoint/2010/main" val="364104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256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533400"/>
          </a:xfrm>
        </p:spPr>
        <p:txBody>
          <a:bodyPr/>
          <a:lstStyle>
            <a:lvl1pPr algn="l">
              <a:defRPr sz="2800">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143000"/>
            <a:ext cx="8610600" cy="4953000"/>
          </a:xfrm>
        </p:spPr>
        <p:txBody>
          <a:bodyPr/>
          <a:lstStyle>
            <a:lvl1pPr marL="342900" indent="-342900">
              <a:buFont typeface="Wingdings" charset="2"/>
              <a:buChar char="§"/>
              <a:defRPr sz="2600">
                <a:solidFill>
                  <a:schemeClr val="tx1">
                    <a:lumMod val="75000"/>
                    <a:lumOff val="25000"/>
                  </a:schemeClr>
                </a:solidFill>
              </a:defRPr>
            </a:lvl1pPr>
            <a:lvl2pPr marL="742950" indent="-285750">
              <a:buFont typeface="Wingdings" charset="2"/>
              <a:buChar char="§"/>
              <a:defRPr sz="2400">
                <a:solidFill>
                  <a:schemeClr val="tx1">
                    <a:lumMod val="75000"/>
                    <a:lumOff val="25000"/>
                  </a:schemeClr>
                </a:solidFill>
              </a:defRPr>
            </a:lvl2pPr>
            <a:lvl3pPr marL="1143000" indent="-228600">
              <a:buFont typeface="Wingdings" charset="2"/>
              <a:buChar char="§"/>
              <a:defRPr sz="2200">
                <a:solidFill>
                  <a:schemeClr val="tx1">
                    <a:lumMod val="75000"/>
                    <a:lumOff val="25000"/>
                  </a:schemeClr>
                </a:solidFill>
              </a:defRPr>
            </a:lvl3pPr>
            <a:lvl4pPr marL="1600200" indent="-228600">
              <a:buFont typeface="Wingdings" charset="2"/>
              <a:buChar char="§"/>
              <a:defRPr>
                <a:solidFill>
                  <a:schemeClr val="tx1">
                    <a:lumMod val="75000"/>
                    <a:lumOff val="25000"/>
                  </a:schemeClr>
                </a:solidFill>
              </a:defRPr>
            </a:lvl4pPr>
            <a:lvl5pPr marL="2057400" indent="-228600">
              <a:buFont typeface="Wingdings" charset="2"/>
              <a:buChar cha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2"/>
          </p:nvPr>
        </p:nvSpPr>
        <p:spPr>
          <a:xfrm>
            <a:off x="8763000" y="6553200"/>
            <a:ext cx="533400" cy="381000"/>
          </a:xfrm>
          <a:prstGeom prst="rect">
            <a:avLst/>
          </a:prstGeom>
          <a:ln/>
        </p:spPr>
        <p:txBody>
          <a:bodyPr/>
          <a:lstStyle>
            <a:lvl1pPr>
              <a:defRPr sz="1400">
                <a:solidFill>
                  <a:schemeClr val="bg1"/>
                </a:solidFill>
              </a:defRPr>
            </a:lvl1pPr>
          </a:lstStyle>
          <a:p>
            <a:pPr defTabSz="914400" eaLnBrk="0" fontAlgn="base" hangingPunct="0">
              <a:spcBef>
                <a:spcPct val="0"/>
              </a:spcBef>
              <a:spcAft>
                <a:spcPct val="0"/>
              </a:spcAft>
            </a:pPr>
            <a:fld id="{2E755760-801E-B94C-BD4D-729510EB6590}" type="slidenum">
              <a:rPr lang="en-US" smtClean="0">
                <a:solidFill>
                  <a:prstClr val="white"/>
                </a:solidFill>
                <a:latin typeface="Arial" charset="0"/>
                <a:ea typeface="ヒラギノ角ゴ Pro W3" charset="0"/>
                <a:cs typeface="ヒラギノ角ゴ Pro W3" charset="0"/>
              </a:rPr>
              <a:pPr defTabSz="914400" eaLnBrk="0" fontAlgn="base" hangingPunct="0">
                <a:spcBef>
                  <a:spcPct val="0"/>
                </a:spcBef>
                <a:spcAft>
                  <a:spcPct val="0"/>
                </a:spcAft>
              </a:pPr>
              <a:t>‹#›</a:t>
            </a:fld>
            <a:endParaRPr lang="en-US" dirty="0">
              <a:solidFill>
                <a:prstClr val="white"/>
              </a:solidFill>
              <a:latin typeface="Arial" charset="0"/>
              <a:ea typeface="ヒラギノ角ゴ Pro W3" charset="0"/>
              <a:cs typeface="ヒラギノ角ゴ Pro W3" charset="0"/>
            </a:endParaRPr>
          </a:p>
        </p:txBody>
      </p:sp>
      <p:cxnSp>
        <p:nvCxnSpPr>
          <p:cNvPr id="8" name="Straight Connector 7"/>
          <p:cNvCxnSpPr/>
          <p:nvPr userDrawn="1"/>
        </p:nvCxnSpPr>
        <p:spPr bwMode="auto">
          <a:xfrm>
            <a:off x="304800" y="838200"/>
            <a:ext cx="8610600" cy="0"/>
          </a:xfrm>
          <a:prstGeom prst="line">
            <a:avLst/>
          </a:prstGeom>
          <a:solidFill>
            <a:schemeClr val="accent1"/>
          </a:solidFill>
          <a:ln w="22225" cap="flat" cmpd="sng" algn="ctr">
            <a:solidFill>
              <a:srgbClr val="1D5A6A"/>
            </a:solidFill>
            <a:prstDash val="solid"/>
            <a:round/>
            <a:headEnd type="none" w="med" len="med"/>
            <a:tailEnd type="none" w="med" len="med"/>
          </a:ln>
          <a:effectLst>
            <a:outerShdw blurRad="50800" dist="38100" dir="2700000" algn="tl" rotWithShape="0">
              <a:srgbClr val="000000">
                <a:alpha val="43000"/>
              </a:srgbClr>
            </a:outerShdw>
          </a:effectLst>
        </p:spPr>
      </p:cxnSp>
    </p:spTree>
    <p:extLst>
      <p:ext uri="{BB962C8B-B14F-4D97-AF65-F5344CB8AC3E}">
        <p14:creationId xmlns:p14="http://schemas.microsoft.com/office/powerpoint/2010/main" val="1184291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Long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lstStyle>
            <a:lvl1pPr algn="l">
              <a:defRPr sz="2800">
                <a:solidFill>
                  <a:srgbClr val="59595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524000"/>
            <a:ext cx="8610600" cy="4572000"/>
          </a:xfrm>
        </p:spPr>
        <p:txBody>
          <a:bodyPr/>
          <a:lstStyle>
            <a:lvl1pPr marL="342900" indent="-342900">
              <a:buFont typeface="Wingdings" charset="2"/>
              <a:buChar char="§"/>
              <a:defRPr sz="2600">
                <a:solidFill>
                  <a:srgbClr val="595959"/>
                </a:solidFill>
              </a:defRPr>
            </a:lvl1pPr>
            <a:lvl2pPr marL="742950" indent="-285750">
              <a:buFont typeface="Wingdings" charset="2"/>
              <a:buChar char="§"/>
              <a:defRPr sz="2400">
                <a:solidFill>
                  <a:srgbClr val="595959"/>
                </a:solidFill>
              </a:defRPr>
            </a:lvl2pPr>
            <a:lvl3pPr marL="1143000" indent="-228600">
              <a:buFont typeface="Wingdings" charset="2"/>
              <a:buChar char="§"/>
              <a:defRPr sz="2200">
                <a:solidFill>
                  <a:srgbClr val="595959"/>
                </a:solidFill>
              </a:defRPr>
            </a:lvl3pPr>
            <a:lvl4pPr marL="1600200" indent="-228600">
              <a:buFont typeface="Wingdings" charset="2"/>
              <a:buChar char="§"/>
              <a:defRPr>
                <a:solidFill>
                  <a:srgbClr val="595959"/>
                </a:solidFill>
              </a:defRPr>
            </a:lvl4pPr>
            <a:lvl5pPr marL="2057400" indent="-228600">
              <a:buFont typeface="Wingdings" charset="2"/>
              <a:buChar char="§"/>
              <a:defRPr>
                <a:solidFill>
                  <a:srgbClr val="5959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12"/>
          </p:nvPr>
        </p:nvSpPr>
        <p:spPr>
          <a:xfrm>
            <a:off x="4343400" y="6553200"/>
            <a:ext cx="457200" cy="228600"/>
          </a:xfrm>
          <a:prstGeom prst="rect">
            <a:avLst/>
          </a:prstGeom>
          <a:ln/>
        </p:spPr>
        <p:txBody>
          <a:bodyPr/>
          <a:lstStyle>
            <a:lvl1pPr>
              <a:defRPr/>
            </a:lvl1pPr>
          </a:lstStyle>
          <a:p>
            <a:pPr defTabSz="914400" eaLnBrk="0" fontAlgn="base" hangingPunct="0">
              <a:spcBef>
                <a:spcPct val="0"/>
              </a:spcBef>
              <a:spcAft>
                <a:spcPct val="0"/>
              </a:spcAft>
            </a:pPr>
            <a:fld id="{2E755760-801E-B94C-BD4D-729510EB6590}" type="slidenum">
              <a:rPr lang="en-US" sz="2400">
                <a:solidFill>
                  <a:srgbClr val="302C24"/>
                </a:solidFill>
                <a:latin typeface="Arial" charset="0"/>
                <a:ea typeface="ヒラギノ角ゴ Pro W3" charset="0"/>
                <a:cs typeface="ヒラギノ角ゴ Pro W3" charset="0"/>
              </a:rPr>
              <a:pPr defTabSz="914400" eaLnBrk="0" fontAlgn="base" hangingPunct="0">
                <a:spcBef>
                  <a:spcPct val="0"/>
                </a:spcBef>
                <a:spcAft>
                  <a:spcPct val="0"/>
                </a:spcAft>
              </a:pPr>
              <a:t>‹#›</a:t>
            </a:fld>
            <a:endParaRPr lang="en-US" sz="2400" dirty="0">
              <a:solidFill>
                <a:srgbClr val="302C24"/>
              </a:solidFill>
              <a:latin typeface="Arial" charset="0"/>
              <a:ea typeface="ヒラギノ角ゴ Pro W3" charset="0"/>
              <a:cs typeface="ヒラギノ角ゴ Pro W3" charset="0"/>
            </a:endParaRPr>
          </a:p>
        </p:txBody>
      </p:sp>
      <p:cxnSp>
        <p:nvCxnSpPr>
          <p:cNvPr id="8" name="Straight Connector 7"/>
          <p:cNvCxnSpPr/>
          <p:nvPr userDrawn="1"/>
        </p:nvCxnSpPr>
        <p:spPr bwMode="auto">
          <a:xfrm>
            <a:off x="304800" y="1219200"/>
            <a:ext cx="8610600" cy="0"/>
          </a:xfrm>
          <a:prstGeom prst="line">
            <a:avLst/>
          </a:prstGeom>
          <a:solidFill>
            <a:schemeClr val="accent1"/>
          </a:solidFill>
          <a:ln w="22225" cap="flat" cmpd="sng" algn="ctr">
            <a:solidFill>
              <a:srgbClr val="404040"/>
            </a:solidFill>
            <a:prstDash val="solid"/>
            <a:round/>
            <a:headEnd type="none" w="med" len="med"/>
            <a:tailEnd type="none" w="med" len="med"/>
          </a:ln>
          <a:effectLst>
            <a:outerShdw blurRad="50800" dist="38100" dir="2700000" algn="tl" rotWithShape="0">
              <a:srgbClr val="000000">
                <a:alpha val="43000"/>
              </a:srgbClr>
            </a:outerShdw>
          </a:effectLst>
        </p:spPr>
      </p:cxnSp>
    </p:spTree>
    <p:extLst>
      <p:ext uri="{BB962C8B-B14F-4D97-AF65-F5344CB8AC3E}">
        <p14:creationId xmlns:p14="http://schemas.microsoft.com/office/powerpoint/2010/main" val="522440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610600" cy="990600"/>
          </a:xfrm>
        </p:spPr>
        <p:txBody>
          <a:bodyPr/>
          <a:lstStyle>
            <a:lvl1pPr algn="ctr">
              <a:defRPr sz="2800" b="1">
                <a:solidFill>
                  <a:srgbClr val="595959"/>
                </a:solidFill>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343400" y="6553200"/>
            <a:ext cx="457200" cy="228600"/>
          </a:xfrm>
          <a:prstGeom prst="rect">
            <a:avLst/>
          </a:prstGeom>
          <a:ln/>
        </p:spPr>
        <p:txBody>
          <a:bodyPr/>
          <a:lstStyle>
            <a:lvl1pPr>
              <a:defRPr/>
            </a:lvl1pPr>
          </a:lstStyle>
          <a:p>
            <a:pPr defTabSz="914400" eaLnBrk="0" fontAlgn="base" hangingPunct="0">
              <a:spcBef>
                <a:spcPct val="0"/>
              </a:spcBef>
              <a:spcAft>
                <a:spcPct val="0"/>
              </a:spcAft>
            </a:pPr>
            <a:fld id="{2E755760-801E-B94C-BD4D-729510EB6590}" type="slidenum">
              <a:rPr lang="en-US" sz="2400">
                <a:solidFill>
                  <a:srgbClr val="302C24"/>
                </a:solidFill>
                <a:latin typeface="Arial" charset="0"/>
                <a:ea typeface="ヒラギノ角ゴ Pro W3" charset="0"/>
                <a:cs typeface="ヒラギノ角ゴ Pro W3" charset="0"/>
              </a:rPr>
              <a:pPr defTabSz="914400" eaLnBrk="0" fontAlgn="base" hangingPunct="0">
                <a:spcBef>
                  <a:spcPct val="0"/>
                </a:spcBef>
                <a:spcAft>
                  <a:spcPct val="0"/>
                </a:spcAft>
              </a:pPr>
              <a:t>‹#›</a:t>
            </a:fld>
            <a:endParaRPr lang="en-US" sz="2400" dirty="0">
              <a:solidFill>
                <a:srgbClr val="302C24"/>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818470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219200"/>
            <a:ext cx="4038600" cy="4876800"/>
          </a:xfrm>
        </p:spPr>
        <p:txBody>
          <a:bodyPr/>
          <a:lstStyle>
            <a:lvl1pPr marL="342900" indent="-342900">
              <a:buFont typeface="Wingdings" charset="2"/>
              <a:buChar char="§"/>
              <a:defRPr sz="2600">
                <a:solidFill>
                  <a:srgbClr val="595959"/>
                </a:solidFill>
              </a:defRPr>
            </a:lvl1pPr>
            <a:lvl2pPr>
              <a:defRPr sz="2200">
                <a:solidFill>
                  <a:srgbClr val="595959"/>
                </a:solidFill>
              </a:defRPr>
            </a:lvl2pPr>
            <a:lvl3pPr>
              <a:defRPr sz="20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noChangeArrowheads="1"/>
          </p:cNvSpPr>
          <p:nvPr>
            <p:ph type="sldNum" sz="quarter" idx="12"/>
          </p:nvPr>
        </p:nvSpPr>
        <p:spPr>
          <a:xfrm>
            <a:off x="4343400" y="6553200"/>
            <a:ext cx="457200" cy="228600"/>
          </a:xfrm>
          <a:prstGeom prst="rect">
            <a:avLst/>
          </a:prstGeom>
          <a:ln/>
        </p:spPr>
        <p:txBody>
          <a:bodyPr/>
          <a:lstStyle>
            <a:lvl1pPr>
              <a:defRPr/>
            </a:lvl1pPr>
          </a:lstStyle>
          <a:p>
            <a:pPr defTabSz="914400" eaLnBrk="0" fontAlgn="base" hangingPunct="0">
              <a:spcBef>
                <a:spcPct val="0"/>
              </a:spcBef>
              <a:spcAft>
                <a:spcPct val="0"/>
              </a:spcAft>
            </a:pPr>
            <a:fld id="{CFD67E1A-4BA0-514E-98CC-8046D09F432B}" type="slidenum">
              <a:rPr lang="en-US" sz="2400">
                <a:solidFill>
                  <a:srgbClr val="302C24"/>
                </a:solidFill>
                <a:latin typeface="Arial" charset="0"/>
                <a:ea typeface="ヒラギノ角ゴ Pro W3" charset="0"/>
                <a:cs typeface="ヒラギノ角ゴ Pro W3" charset="0"/>
              </a:rPr>
              <a:pPr defTabSz="914400" eaLnBrk="0" fontAlgn="base" hangingPunct="0">
                <a:spcBef>
                  <a:spcPct val="0"/>
                </a:spcBef>
                <a:spcAft>
                  <a:spcPct val="0"/>
                </a:spcAft>
              </a:pPr>
              <a:t>‹#›</a:t>
            </a:fld>
            <a:endParaRPr lang="en-US" sz="2400" dirty="0">
              <a:solidFill>
                <a:srgbClr val="302C24"/>
              </a:solidFill>
              <a:latin typeface="Arial" charset="0"/>
              <a:ea typeface="ヒラギノ角ゴ Pro W3" charset="0"/>
              <a:cs typeface="ヒラギノ角ゴ Pro W3" charset="0"/>
            </a:endParaRPr>
          </a:p>
        </p:txBody>
      </p:sp>
      <p:sp>
        <p:nvSpPr>
          <p:cNvPr id="9" name="Title 1"/>
          <p:cNvSpPr>
            <a:spLocks noGrp="1"/>
          </p:cNvSpPr>
          <p:nvPr>
            <p:ph type="title"/>
          </p:nvPr>
        </p:nvSpPr>
        <p:spPr>
          <a:xfrm>
            <a:off x="304800" y="228600"/>
            <a:ext cx="8610600" cy="533400"/>
          </a:xfrm>
        </p:spPr>
        <p:txBody>
          <a:bodyPr/>
          <a:lstStyle>
            <a:lvl1pPr algn="l">
              <a:defRPr sz="2800">
                <a:solidFill>
                  <a:srgbClr val="595959"/>
                </a:solidFill>
              </a:defRPr>
            </a:lvl1pPr>
          </a:lstStyle>
          <a:p>
            <a:r>
              <a:rPr lang="en-US" dirty="0" smtClean="0"/>
              <a:t>Click to edit Master title style</a:t>
            </a:r>
            <a:endParaRPr lang="en-US" dirty="0"/>
          </a:p>
        </p:txBody>
      </p:sp>
      <p:cxnSp>
        <p:nvCxnSpPr>
          <p:cNvPr id="10" name="Straight Connector 9"/>
          <p:cNvCxnSpPr/>
          <p:nvPr userDrawn="1"/>
        </p:nvCxnSpPr>
        <p:spPr bwMode="auto">
          <a:xfrm>
            <a:off x="304800" y="838200"/>
            <a:ext cx="8610600" cy="0"/>
          </a:xfrm>
          <a:prstGeom prst="line">
            <a:avLst/>
          </a:prstGeom>
          <a:solidFill>
            <a:schemeClr val="accent1"/>
          </a:solidFill>
          <a:ln w="22225" cap="flat" cmpd="sng" algn="ctr">
            <a:solidFill>
              <a:schemeClr val="tx1">
                <a:lumMod val="75000"/>
                <a:lumOff val="25000"/>
              </a:schemeClr>
            </a:solidFill>
            <a:prstDash val="solid"/>
            <a:round/>
            <a:headEnd type="none" w="med" len="med"/>
            <a:tailEnd type="none" w="med" len="med"/>
          </a:ln>
          <a:effectLst>
            <a:outerShdw blurRad="50800" dist="38100" dir="2700000" algn="tl" rotWithShape="0">
              <a:srgbClr val="000000">
                <a:alpha val="43000"/>
              </a:srgbClr>
            </a:outerShdw>
          </a:effectLst>
        </p:spPr>
      </p:cxnSp>
      <p:sp>
        <p:nvSpPr>
          <p:cNvPr id="12" name="Content Placeholder 2"/>
          <p:cNvSpPr>
            <a:spLocks noGrp="1"/>
          </p:cNvSpPr>
          <p:nvPr>
            <p:ph sz="half" idx="13"/>
          </p:nvPr>
        </p:nvSpPr>
        <p:spPr>
          <a:xfrm>
            <a:off x="4800600" y="1219200"/>
            <a:ext cx="4038600" cy="4876800"/>
          </a:xfrm>
        </p:spPr>
        <p:txBody>
          <a:bodyPr/>
          <a:lstStyle>
            <a:lvl1pPr marL="342900" indent="-342900">
              <a:buFont typeface="Wingdings" charset="2"/>
              <a:buChar char="§"/>
              <a:defRPr sz="2600">
                <a:solidFill>
                  <a:srgbClr val="595959"/>
                </a:solidFill>
              </a:defRPr>
            </a:lvl1pPr>
            <a:lvl2pPr>
              <a:defRPr sz="2200">
                <a:solidFill>
                  <a:srgbClr val="595959"/>
                </a:solidFill>
              </a:defRPr>
            </a:lvl2pPr>
            <a:lvl3pPr>
              <a:defRPr sz="20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9056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A84912-9E32-F841-BD69-17E44FC36253}" type="datetime1">
              <a:rPr lang="en-US" smtClean="0">
                <a:solidFill>
                  <a:prstClr val="black">
                    <a:tint val="75000"/>
                  </a:prstClr>
                </a:solidFill>
                <a:latin typeface="Calibri"/>
              </a:rPr>
              <a:pPr/>
              <a:t>1/26/2016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344A3C-B014-9844-8081-CA08F1419EA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93952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D13E8-ADF4-A342-8F54-79ED418D4D42}" type="datetime1">
              <a:rPr lang="en-US" smtClean="0">
                <a:solidFill>
                  <a:prstClr val="black">
                    <a:tint val="75000"/>
                  </a:prstClr>
                </a:solidFill>
                <a:latin typeface="Calibri"/>
              </a:rPr>
              <a:pPr/>
              <a:t>1/26/2016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344A3C-B014-9844-8081-CA08F1419EA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27916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B01F73-A4BA-1149-ADF3-F7FCE5AD6CE7}" type="datetime1">
              <a:rPr lang="en-US" smtClean="0">
                <a:solidFill>
                  <a:prstClr val="black">
                    <a:tint val="75000"/>
                  </a:prstClr>
                </a:solidFill>
                <a:latin typeface="Calibri"/>
              </a:rPr>
              <a:pPr/>
              <a:t>1/26/2016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344A3C-B014-9844-8081-CA08F1419EA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38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D13E8-ADF4-A342-8F54-79ED418D4D42}" type="datetime1">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3F344A3C-B014-9844-8081-CA08F1419EA2}" type="slidenum">
              <a:rPr lang="en-US" smtClean="0"/>
              <a:pPr/>
              <a:t>‹#›</a:t>
            </a:fld>
            <a:endParaRPr lang="en-US" dirty="0"/>
          </a:p>
        </p:txBody>
      </p:sp>
    </p:spTree>
    <p:extLst>
      <p:ext uri="{BB962C8B-B14F-4D97-AF65-F5344CB8AC3E}">
        <p14:creationId xmlns:p14="http://schemas.microsoft.com/office/powerpoint/2010/main" val="243397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E193A-1258-184E-91E7-F8D6C4A95A4F}" type="datetime1">
              <a:rPr lang="en-US" smtClean="0">
                <a:solidFill>
                  <a:prstClr val="black">
                    <a:tint val="75000"/>
                  </a:prstClr>
                </a:solidFill>
                <a:latin typeface="Calibri"/>
              </a:rPr>
              <a:pPr/>
              <a:t>1/26/2016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344A3C-B014-9844-8081-CA08F1419EA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26360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B783E9-5874-CF4B-960E-396F63B65DF2}" type="datetime1">
              <a:rPr lang="en-US" smtClean="0">
                <a:solidFill>
                  <a:prstClr val="black">
                    <a:tint val="75000"/>
                  </a:prstClr>
                </a:solidFill>
                <a:latin typeface="Calibri"/>
              </a:rPr>
              <a:pPr/>
              <a:t>1/26/2016</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F344A3C-B014-9844-8081-CA08F1419EA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03715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F1073D-E6FB-014E-A69B-61323D481694}" type="datetime1">
              <a:rPr lang="en-US" smtClean="0">
                <a:solidFill>
                  <a:prstClr val="black">
                    <a:tint val="75000"/>
                  </a:prstClr>
                </a:solidFill>
                <a:latin typeface="Calibri"/>
              </a:rPr>
              <a:pPr/>
              <a:t>1/26/2016</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F344A3C-B014-9844-8081-CA08F1419EA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1642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52FBF-AABB-BB4F-818B-935EB32105A6}" type="datetime1">
              <a:rPr lang="en-US" smtClean="0">
                <a:solidFill>
                  <a:prstClr val="black">
                    <a:tint val="75000"/>
                  </a:prstClr>
                </a:solidFill>
                <a:latin typeface="Calibri"/>
              </a:rPr>
              <a:pPr/>
              <a:t>1/26/2016</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F344A3C-B014-9844-8081-CA08F1419EA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97765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7D163-9BF6-FA49-9200-49B3D05DC01F}" type="datetime1">
              <a:rPr lang="en-US" smtClean="0">
                <a:solidFill>
                  <a:prstClr val="black">
                    <a:tint val="75000"/>
                  </a:prstClr>
                </a:solidFill>
                <a:latin typeface="Calibri"/>
              </a:rPr>
              <a:pPr/>
              <a:t>1/26/2016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344A3C-B014-9844-8081-CA08F1419EA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08284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15128-1BFC-614B-8808-2CA401708205}" type="datetime1">
              <a:rPr lang="en-US" smtClean="0">
                <a:solidFill>
                  <a:prstClr val="black">
                    <a:tint val="75000"/>
                  </a:prstClr>
                </a:solidFill>
                <a:latin typeface="Calibri"/>
              </a:rPr>
              <a:pPr/>
              <a:t>1/26/2016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344A3C-B014-9844-8081-CA08F1419EA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55800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6CDA68-8EC4-834E-A79D-F75543A2B9E6}" type="datetime1">
              <a:rPr lang="en-US" smtClean="0">
                <a:solidFill>
                  <a:prstClr val="black">
                    <a:tint val="75000"/>
                  </a:prstClr>
                </a:solidFill>
                <a:latin typeface="Calibri"/>
              </a:rPr>
              <a:pPr/>
              <a:t>1/26/2016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344A3C-B014-9844-8081-CA08F1419EA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52533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815F7-2568-DB43-AA09-125D582DC7DB}" type="datetime1">
              <a:rPr lang="en-US" smtClean="0">
                <a:solidFill>
                  <a:prstClr val="black">
                    <a:tint val="75000"/>
                  </a:prstClr>
                </a:solidFill>
                <a:latin typeface="Calibri"/>
              </a:rPr>
              <a:pPr/>
              <a:t>1/26/2016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344A3C-B014-9844-8081-CA08F1419EA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86087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39664260"/>
      </p:ext>
    </p:extLst>
  </p:cSld>
  <p:clrMapOvr>
    <a:masterClrMapping/>
  </p:clrMapOvr>
  <p:transition>
    <p:strips dir="l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0315976"/>
      </p:ext>
    </p:extLst>
  </p:cSld>
  <p:clrMapOvr>
    <a:masterClrMapping/>
  </p:clrMapOvr>
  <p:transition>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B01F73-A4BA-1149-ADF3-F7FCE5AD6CE7}" type="datetime1">
              <a:rPr lang="en-US" smtClean="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344A3C-B014-9844-8081-CA08F1419EA2}" type="slidenum">
              <a:rPr lang="en-US" smtClean="0"/>
              <a:t>‹#›</a:t>
            </a:fld>
            <a:endParaRPr lang="en-US" dirty="0"/>
          </a:p>
        </p:txBody>
      </p:sp>
    </p:spTree>
    <p:extLst>
      <p:ext uri="{BB962C8B-B14F-4D97-AF65-F5344CB8AC3E}">
        <p14:creationId xmlns:p14="http://schemas.microsoft.com/office/powerpoint/2010/main" val="1777816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84198885"/>
      </p:ext>
    </p:extLst>
  </p:cSld>
  <p:clrMapOvr>
    <a:masterClrMapping/>
  </p:clrMapOvr>
  <p:transition>
    <p:strips dir="l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0328798"/>
      </p:ext>
    </p:extLst>
  </p:cSld>
  <p:clrMapOvr>
    <a:masterClrMapping/>
  </p:clrMapOvr>
  <p:transition>
    <p:strips dir="l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4827640"/>
      </p:ext>
    </p:extLst>
  </p:cSld>
  <p:clrMapOvr>
    <a:masterClrMapping/>
  </p:clrMapOvr>
  <p:transition>
    <p:strips dir="l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1535971"/>
      </p:ext>
    </p:extLst>
  </p:cSld>
  <p:clrMapOvr>
    <a:masterClrMapping/>
  </p:clrMapOvr>
  <p:transition>
    <p:strips dir="l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552941"/>
      </p:ext>
    </p:extLst>
  </p:cSld>
  <p:clrMapOvr>
    <a:masterClrMapping/>
  </p:clrMapOvr>
  <p:transition>
    <p:strips dir="l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580876"/>
      </p:ext>
    </p:extLst>
  </p:cSld>
  <p:clrMapOvr>
    <a:masterClrMapping/>
  </p:clrMapOvr>
  <p:transition>
    <p:strips dir="l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4983858"/>
      </p:ext>
    </p:extLst>
  </p:cSld>
  <p:clrMapOvr>
    <a:masterClrMapping/>
  </p:clrMapOvr>
  <p:transition>
    <p:strips dir="l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4772637"/>
      </p:ext>
    </p:extLst>
  </p:cSld>
  <p:clrMapOvr>
    <a:masterClrMapping/>
  </p:clrMapOvr>
  <p:transition>
    <p:strips dir="l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3850" y="1562100"/>
            <a:ext cx="2071688" cy="4564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62100"/>
            <a:ext cx="6064250" cy="45640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9524352"/>
      </p:ext>
    </p:extLst>
  </p:cSld>
  <p:clrMapOvr>
    <a:masterClrMapping/>
  </p:clrMapOvr>
  <p:transition>
    <p:strips dir="l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66750" y="1562100"/>
            <a:ext cx="8078788"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3910467125"/>
      </p:ext>
    </p:extLst>
  </p:cSld>
  <p:clrMapOvr>
    <a:masterClrMapping/>
  </p:clrMapOvr>
  <p:transition>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E193A-1258-184E-91E7-F8D6C4A95A4F}" type="datetime1">
              <a:rPr lang="en-US" smtClean="0"/>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344A3C-B014-9844-8081-CA08F1419EA2}" type="slidenum">
              <a:rPr lang="en-US" smtClean="0"/>
              <a:t>‹#›</a:t>
            </a:fld>
            <a:endParaRPr lang="en-US" dirty="0"/>
          </a:p>
        </p:txBody>
      </p:sp>
    </p:spTree>
    <p:extLst>
      <p:ext uri="{BB962C8B-B14F-4D97-AF65-F5344CB8AC3E}">
        <p14:creationId xmlns:p14="http://schemas.microsoft.com/office/powerpoint/2010/main" val="653636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FFFFFF"/>
        </a:solid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892969" y="1151930"/>
            <a:ext cx="7358063" cy="2321719"/>
          </a:xfrm>
          <a:prstGeom prst="rect">
            <a:avLst/>
          </a:prstGeom>
        </p:spPr>
        <p:txBody>
          <a:bodyPr lIns="0" tIns="0" rIns="0" bIns="0" anchor="b"/>
          <a:lstStyle>
            <a:lvl1pPr algn="ctr" defTabSz="410751">
              <a:defRPr sz="5900" b="0">
                <a:solidFill>
                  <a:srgbClr val="000000"/>
                </a:solidFill>
                <a:latin typeface="+mj-lt"/>
                <a:ea typeface="+mj-ea"/>
                <a:cs typeface="+mj-cs"/>
                <a:sym typeface="Gill Sans"/>
              </a:defRPr>
            </a:lvl1pPr>
          </a:lstStyle>
          <a:p>
            <a:pPr lvl="0">
              <a:defRPr sz="1800"/>
            </a:pPr>
            <a:r>
              <a:rPr sz="5900"/>
              <a:t>Title Text</a:t>
            </a:r>
          </a:p>
        </p:txBody>
      </p:sp>
      <p:sp>
        <p:nvSpPr>
          <p:cNvPr id="7" name="Shape 7"/>
          <p:cNvSpPr>
            <a:spLocks noGrp="1"/>
          </p:cNvSpPr>
          <p:nvPr>
            <p:ph type="body" idx="1"/>
          </p:nvPr>
        </p:nvSpPr>
        <p:spPr>
          <a:xfrm>
            <a:off x="892969" y="3536156"/>
            <a:ext cx="7358063" cy="794742"/>
          </a:xfrm>
          <a:prstGeom prst="rect">
            <a:avLst/>
          </a:prstGeom>
        </p:spPr>
        <p:txBody>
          <a:bodyPr lIns="0" tIns="0" rIns="0" bIns="0"/>
          <a:lstStyle>
            <a:lvl1pPr marL="0" indent="0" algn="ctr" defTabSz="410751">
              <a:spcBef>
                <a:spcPts val="0"/>
              </a:spcBef>
              <a:buSzTx/>
              <a:buFontTx/>
              <a:buNone/>
              <a:defRPr sz="2500">
                <a:latin typeface="+mj-lt"/>
                <a:ea typeface="+mj-ea"/>
                <a:cs typeface="+mj-cs"/>
                <a:sym typeface="Gill Sans"/>
              </a:defRPr>
            </a:lvl1pPr>
            <a:lvl2pPr marL="0" indent="0" algn="ctr" defTabSz="410751">
              <a:spcBef>
                <a:spcPts val="0"/>
              </a:spcBef>
              <a:buSzTx/>
              <a:buFontTx/>
              <a:buNone/>
              <a:defRPr sz="2500">
                <a:latin typeface="+mj-lt"/>
                <a:ea typeface="+mj-ea"/>
                <a:cs typeface="+mj-cs"/>
                <a:sym typeface="Gill Sans"/>
              </a:defRPr>
            </a:lvl2pPr>
            <a:lvl3pPr marL="0" indent="0" algn="ctr" defTabSz="410751">
              <a:spcBef>
                <a:spcPts val="0"/>
              </a:spcBef>
              <a:buSzTx/>
              <a:buFontTx/>
              <a:buNone/>
              <a:defRPr sz="2500">
                <a:latin typeface="+mj-lt"/>
                <a:ea typeface="+mj-ea"/>
                <a:cs typeface="+mj-cs"/>
                <a:sym typeface="Gill Sans"/>
              </a:defRPr>
            </a:lvl3pPr>
            <a:lvl4pPr marL="0" indent="0" algn="ctr" defTabSz="410751">
              <a:spcBef>
                <a:spcPts val="0"/>
              </a:spcBef>
              <a:buSzTx/>
              <a:buFontTx/>
              <a:buNone/>
              <a:defRPr sz="2500">
                <a:latin typeface="+mj-lt"/>
                <a:ea typeface="+mj-ea"/>
                <a:cs typeface="+mj-cs"/>
                <a:sym typeface="Gill Sans"/>
              </a:defRPr>
            </a:lvl4pPr>
            <a:lvl5pPr marL="0" indent="0" algn="ctr" defTabSz="410751">
              <a:spcBef>
                <a:spcPts val="0"/>
              </a:spcBef>
              <a:buSzTx/>
              <a:buFontTx/>
              <a:buNone/>
              <a:defRPr sz="2500">
                <a:latin typeface="+mj-lt"/>
                <a:ea typeface="+mj-ea"/>
                <a:cs typeface="+mj-cs"/>
                <a:sym typeface="Gill Sans"/>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41155877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9" name="Shape 9"/>
          <p:cNvSpPr>
            <a:spLocks noGrp="1"/>
          </p:cNvSpPr>
          <p:nvPr>
            <p:ph type="title"/>
          </p:nvPr>
        </p:nvSpPr>
        <p:spPr>
          <a:xfrm>
            <a:off x="892969" y="178594"/>
            <a:ext cx="7358063" cy="1714500"/>
          </a:xfrm>
          <a:prstGeom prst="rect">
            <a:avLst/>
          </a:prstGeom>
        </p:spPr>
        <p:txBody>
          <a:bodyPr lIns="0" tIns="0" rIns="0" bIns="0"/>
          <a:lstStyle>
            <a:lvl1pPr algn="ctr" defTabSz="410751">
              <a:defRPr sz="5900" b="0">
                <a:solidFill>
                  <a:srgbClr val="000000"/>
                </a:solidFill>
                <a:latin typeface="+mj-lt"/>
                <a:ea typeface="+mj-ea"/>
                <a:cs typeface="+mj-cs"/>
                <a:sym typeface="Gill Sans"/>
              </a:defRPr>
            </a:lvl1pPr>
          </a:lstStyle>
          <a:p>
            <a:pPr lvl="0">
              <a:defRPr sz="1800"/>
            </a:pPr>
            <a:r>
              <a:rPr sz="5900"/>
              <a:t>Title Text</a:t>
            </a:r>
          </a:p>
        </p:txBody>
      </p:sp>
      <p:sp>
        <p:nvSpPr>
          <p:cNvPr id="10" name="Shape 10"/>
          <p:cNvSpPr>
            <a:spLocks noGrp="1"/>
          </p:cNvSpPr>
          <p:nvPr>
            <p:ph type="body" idx="1"/>
          </p:nvPr>
        </p:nvSpPr>
        <p:spPr>
          <a:xfrm>
            <a:off x="892969" y="1946672"/>
            <a:ext cx="7358063" cy="4018359"/>
          </a:xfrm>
          <a:prstGeom prst="rect">
            <a:avLst/>
          </a:prstGeom>
        </p:spPr>
        <p:txBody>
          <a:bodyPr lIns="0" tIns="0" rIns="0" bIns="0" anchor="ctr"/>
          <a:lstStyle>
            <a:lvl1pPr marL="625056" indent="-401822" defTabSz="410751">
              <a:spcBef>
                <a:spcPts val="1687"/>
              </a:spcBef>
              <a:buSzPct val="171000"/>
              <a:buFontTx/>
              <a:defRPr sz="3000">
                <a:latin typeface="+mj-lt"/>
                <a:ea typeface="+mj-ea"/>
                <a:cs typeface="+mj-cs"/>
                <a:sym typeface="Gill Sans"/>
              </a:defRPr>
            </a:lvl1pPr>
            <a:lvl2pPr marL="937584" indent="-401822" defTabSz="410751">
              <a:spcBef>
                <a:spcPts val="1687"/>
              </a:spcBef>
              <a:buSzPct val="171000"/>
              <a:buFontTx/>
              <a:buChar char="•"/>
              <a:defRPr sz="3000">
                <a:latin typeface="+mj-lt"/>
                <a:ea typeface="+mj-ea"/>
                <a:cs typeface="+mj-cs"/>
                <a:sym typeface="Gill Sans"/>
              </a:defRPr>
            </a:lvl2pPr>
            <a:lvl3pPr marL="1250112" indent="-401822" defTabSz="410751">
              <a:spcBef>
                <a:spcPts val="1687"/>
              </a:spcBef>
              <a:buSzPct val="171000"/>
              <a:buFontTx/>
              <a:defRPr sz="3000">
                <a:latin typeface="+mj-lt"/>
                <a:ea typeface="+mj-ea"/>
                <a:cs typeface="+mj-cs"/>
                <a:sym typeface="Gill Sans"/>
              </a:defRPr>
            </a:lvl3pPr>
            <a:lvl4pPr marL="1562640" indent="-401822" defTabSz="410751">
              <a:spcBef>
                <a:spcPts val="1687"/>
              </a:spcBef>
              <a:buSzPct val="171000"/>
              <a:buFontTx/>
              <a:buChar char="•"/>
              <a:defRPr sz="3000">
                <a:latin typeface="+mj-lt"/>
                <a:ea typeface="+mj-ea"/>
                <a:cs typeface="+mj-cs"/>
                <a:sym typeface="Gill Sans"/>
              </a:defRPr>
            </a:lvl4pPr>
            <a:lvl5pPr marL="1875168" indent="-401822" defTabSz="410751">
              <a:spcBef>
                <a:spcPts val="1687"/>
              </a:spcBef>
              <a:buSzPct val="171000"/>
              <a:buFontTx/>
              <a:buChar char="•"/>
              <a:defRPr sz="3000">
                <a:latin typeface="+mj-lt"/>
                <a:ea typeface="+mj-ea"/>
                <a:cs typeface="+mj-cs"/>
                <a:sym typeface="Gill Sans"/>
              </a:defRPr>
            </a:lvl5p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extLst>
      <p:ext uri="{BB962C8B-B14F-4D97-AF65-F5344CB8AC3E}">
        <p14:creationId xmlns:p14="http://schemas.microsoft.com/office/powerpoint/2010/main" val="150361547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mp; Bullets - 2 Column">
    <p:bg>
      <p:bgPr>
        <a:solidFill>
          <a:srgbClr val="FFFFFF"/>
        </a:soli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892969" y="178594"/>
            <a:ext cx="7358063" cy="1714500"/>
          </a:xfrm>
          <a:prstGeom prst="rect">
            <a:avLst/>
          </a:prstGeom>
        </p:spPr>
        <p:txBody>
          <a:bodyPr lIns="0" tIns="0" rIns="0" bIns="0"/>
          <a:lstStyle>
            <a:lvl1pPr algn="ctr" defTabSz="410751">
              <a:defRPr sz="5900" b="0">
                <a:solidFill>
                  <a:srgbClr val="000000"/>
                </a:solidFill>
                <a:latin typeface="+mj-lt"/>
                <a:ea typeface="+mj-ea"/>
                <a:cs typeface="+mj-cs"/>
                <a:sym typeface="Gill Sans"/>
              </a:defRPr>
            </a:lvl1pPr>
          </a:lstStyle>
          <a:p>
            <a:pPr lvl="0">
              <a:defRPr sz="1800"/>
            </a:pPr>
            <a:r>
              <a:rPr sz="5900"/>
              <a:t>Title Text</a:t>
            </a:r>
          </a:p>
        </p:txBody>
      </p:sp>
      <p:sp>
        <p:nvSpPr>
          <p:cNvPr id="13" name="Shape 13"/>
          <p:cNvSpPr>
            <a:spLocks noGrp="1"/>
          </p:cNvSpPr>
          <p:nvPr>
            <p:ph type="body" idx="1"/>
          </p:nvPr>
        </p:nvSpPr>
        <p:spPr>
          <a:xfrm>
            <a:off x="892969" y="1946672"/>
            <a:ext cx="7358063" cy="4018359"/>
          </a:xfrm>
          <a:prstGeom prst="rect">
            <a:avLst/>
          </a:prstGeom>
        </p:spPr>
        <p:txBody>
          <a:bodyPr lIns="0" tIns="0" rIns="0" bIns="0" numCol="2" spcCol="367890"/>
          <a:lstStyle>
            <a:lvl1pPr marL="571002" indent="-347767" defTabSz="410751">
              <a:spcBef>
                <a:spcPts val="2672"/>
              </a:spcBef>
              <a:buSzPct val="171000"/>
              <a:buFontTx/>
              <a:defRPr sz="2200">
                <a:latin typeface="+mj-lt"/>
                <a:ea typeface="+mj-ea"/>
                <a:cs typeface="+mj-cs"/>
                <a:sym typeface="Gill Sans"/>
              </a:defRPr>
            </a:lvl1pPr>
            <a:lvl2pPr marL="883530" indent="-347767" defTabSz="410751">
              <a:spcBef>
                <a:spcPts val="2672"/>
              </a:spcBef>
              <a:buSzPct val="171000"/>
              <a:buFontTx/>
              <a:buChar char="•"/>
              <a:defRPr sz="2200">
                <a:latin typeface="+mj-lt"/>
                <a:ea typeface="+mj-ea"/>
                <a:cs typeface="+mj-cs"/>
                <a:sym typeface="Gill Sans"/>
              </a:defRPr>
            </a:lvl2pPr>
            <a:lvl3pPr marL="1196057" indent="-347767" defTabSz="410751">
              <a:spcBef>
                <a:spcPts val="2672"/>
              </a:spcBef>
              <a:buSzPct val="171000"/>
              <a:buFontTx/>
              <a:defRPr sz="2200">
                <a:latin typeface="+mj-lt"/>
                <a:ea typeface="+mj-ea"/>
                <a:cs typeface="+mj-cs"/>
                <a:sym typeface="Gill Sans"/>
              </a:defRPr>
            </a:lvl3pPr>
            <a:lvl4pPr marL="1508585" indent="-347767" defTabSz="410751">
              <a:spcBef>
                <a:spcPts val="2672"/>
              </a:spcBef>
              <a:buSzPct val="171000"/>
              <a:buFontTx/>
              <a:buChar char="•"/>
              <a:defRPr sz="2200">
                <a:latin typeface="+mj-lt"/>
                <a:ea typeface="+mj-ea"/>
                <a:cs typeface="+mj-cs"/>
                <a:sym typeface="Gill Sans"/>
              </a:defRPr>
            </a:lvl4pPr>
            <a:lvl5pPr marL="1821113" indent="-347767" defTabSz="410751">
              <a:spcBef>
                <a:spcPts val="2672"/>
              </a:spcBef>
              <a:buSzPct val="171000"/>
              <a:buFontTx/>
              <a:buChar char="•"/>
              <a:defRPr sz="2200">
                <a:latin typeface="+mj-lt"/>
                <a:ea typeface="+mj-ea"/>
                <a:cs typeface="+mj-cs"/>
                <a:sym typeface="Gill Sans"/>
              </a:defRPr>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385134565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Bullets">
    <p:bg>
      <p:bgPr>
        <a:solidFill>
          <a:srgbClr val="FFFFFF"/>
        </a:solidFill>
        <a:effectLst/>
      </p:bgPr>
    </p:bg>
    <p:spTree>
      <p:nvGrpSpPr>
        <p:cNvPr id="1" name=""/>
        <p:cNvGrpSpPr/>
        <p:nvPr/>
      </p:nvGrpSpPr>
      <p:grpSpPr>
        <a:xfrm>
          <a:off x="0" y="0"/>
          <a:ext cx="0" cy="0"/>
          <a:chOff x="0" y="0"/>
          <a:chExt cx="0" cy="0"/>
        </a:xfrm>
      </p:grpSpPr>
      <p:sp>
        <p:nvSpPr>
          <p:cNvPr id="15" name="Shape 15"/>
          <p:cNvSpPr>
            <a:spLocks noGrp="1"/>
          </p:cNvSpPr>
          <p:nvPr>
            <p:ph type="body" idx="1"/>
          </p:nvPr>
        </p:nvSpPr>
        <p:spPr>
          <a:xfrm>
            <a:off x="892969" y="892969"/>
            <a:ext cx="7358063" cy="5072063"/>
          </a:xfrm>
          <a:prstGeom prst="rect">
            <a:avLst/>
          </a:prstGeom>
        </p:spPr>
        <p:txBody>
          <a:bodyPr lIns="0" tIns="0" rIns="0" bIns="0" anchor="ctr"/>
          <a:lstStyle>
            <a:lvl1pPr marL="625056" indent="-401822" defTabSz="410751">
              <a:spcBef>
                <a:spcPts val="3375"/>
              </a:spcBef>
              <a:buSzPct val="171000"/>
              <a:buFontTx/>
              <a:defRPr sz="3000">
                <a:latin typeface="+mj-lt"/>
                <a:ea typeface="+mj-ea"/>
                <a:cs typeface="+mj-cs"/>
                <a:sym typeface="Gill Sans"/>
              </a:defRPr>
            </a:lvl1pPr>
            <a:lvl2pPr marL="937584" indent="-401822" defTabSz="410751">
              <a:spcBef>
                <a:spcPts val="3375"/>
              </a:spcBef>
              <a:buSzPct val="171000"/>
              <a:buFontTx/>
              <a:buChar char="•"/>
              <a:defRPr sz="3000">
                <a:latin typeface="+mj-lt"/>
                <a:ea typeface="+mj-ea"/>
                <a:cs typeface="+mj-cs"/>
                <a:sym typeface="Gill Sans"/>
              </a:defRPr>
            </a:lvl2pPr>
            <a:lvl3pPr marL="1250112" indent="-401822" defTabSz="410751">
              <a:spcBef>
                <a:spcPts val="3375"/>
              </a:spcBef>
              <a:buSzPct val="171000"/>
              <a:buFontTx/>
              <a:defRPr sz="3000">
                <a:latin typeface="+mj-lt"/>
                <a:ea typeface="+mj-ea"/>
                <a:cs typeface="+mj-cs"/>
                <a:sym typeface="Gill Sans"/>
              </a:defRPr>
            </a:lvl3pPr>
            <a:lvl4pPr marL="1562640" indent="-401822" defTabSz="410751">
              <a:spcBef>
                <a:spcPts val="3375"/>
              </a:spcBef>
              <a:buSzPct val="171000"/>
              <a:buFontTx/>
              <a:buChar char="•"/>
              <a:defRPr sz="3000">
                <a:latin typeface="+mj-lt"/>
                <a:ea typeface="+mj-ea"/>
                <a:cs typeface="+mj-cs"/>
                <a:sym typeface="Gill Sans"/>
              </a:defRPr>
            </a:lvl4pPr>
            <a:lvl5pPr marL="1875168" indent="-401822" defTabSz="410751">
              <a:spcBef>
                <a:spcPts val="3375"/>
              </a:spcBef>
              <a:buSzPct val="171000"/>
              <a:buFontTx/>
              <a:buChar char="•"/>
              <a:defRPr sz="3000">
                <a:latin typeface="+mj-lt"/>
                <a:ea typeface="+mj-ea"/>
                <a:cs typeface="+mj-cs"/>
                <a:sym typeface="Gill Sans"/>
              </a:defRPr>
            </a:lvl5p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extLst>
      <p:ext uri="{BB962C8B-B14F-4D97-AF65-F5344CB8AC3E}">
        <p14:creationId xmlns:p14="http://schemas.microsoft.com/office/powerpoint/2010/main" val="276193009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1929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 Top">
    <p:bg>
      <p:bgPr>
        <a:solidFill>
          <a:srgbClr val="FFFFFF"/>
        </a:solidFill>
        <a:effectLst/>
      </p:bgPr>
    </p:bg>
    <p:spTree>
      <p:nvGrpSpPr>
        <p:cNvPr id="1" name=""/>
        <p:cNvGrpSpPr/>
        <p:nvPr/>
      </p:nvGrpSpPr>
      <p:grpSpPr>
        <a:xfrm>
          <a:off x="0" y="0"/>
          <a:ext cx="0" cy="0"/>
          <a:chOff x="0" y="0"/>
          <a:chExt cx="0" cy="0"/>
        </a:xfrm>
      </p:grpSpPr>
      <p:sp>
        <p:nvSpPr>
          <p:cNvPr id="18" name="Shape 18"/>
          <p:cNvSpPr>
            <a:spLocks noGrp="1"/>
          </p:cNvSpPr>
          <p:nvPr>
            <p:ph type="title"/>
          </p:nvPr>
        </p:nvSpPr>
        <p:spPr>
          <a:xfrm>
            <a:off x="892969" y="178594"/>
            <a:ext cx="7358063" cy="1714500"/>
          </a:xfrm>
          <a:prstGeom prst="rect">
            <a:avLst/>
          </a:prstGeom>
        </p:spPr>
        <p:txBody>
          <a:bodyPr lIns="0" tIns="0" rIns="0" bIns="0"/>
          <a:lstStyle>
            <a:lvl1pPr algn="ctr" defTabSz="410751">
              <a:defRPr sz="5900" b="0">
                <a:solidFill>
                  <a:srgbClr val="000000"/>
                </a:solidFill>
                <a:latin typeface="+mj-lt"/>
                <a:ea typeface="+mj-ea"/>
                <a:cs typeface="+mj-cs"/>
                <a:sym typeface="Gill Sans"/>
              </a:defRPr>
            </a:lvl1pPr>
          </a:lstStyle>
          <a:p>
            <a:pPr lvl="0">
              <a:defRPr sz="1800"/>
            </a:pPr>
            <a:r>
              <a:rPr sz="5900"/>
              <a:t>Title Text</a:t>
            </a:r>
          </a:p>
        </p:txBody>
      </p:sp>
    </p:spTree>
    <p:extLst>
      <p:ext uri="{BB962C8B-B14F-4D97-AF65-F5344CB8AC3E}">
        <p14:creationId xmlns:p14="http://schemas.microsoft.com/office/powerpoint/2010/main" val="428851387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 Center">
    <p:bg>
      <p:bgPr>
        <a:solidFill>
          <a:srgbClr val="FFFFFF"/>
        </a:solidFill>
        <a:effectLst/>
      </p:bgPr>
    </p:bg>
    <p:spTree>
      <p:nvGrpSpPr>
        <p:cNvPr id="1" name=""/>
        <p:cNvGrpSpPr/>
        <p:nvPr/>
      </p:nvGrpSpPr>
      <p:grpSpPr>
        <a:xfrm>
          <a:off x="0" y="0"/>
          <a:ext cx="0" cy="0"/>
          <a:chOff x="0" y="0"/>
          <a:chExt cx="0" cy="0"/>
        </a:xfrm>
      </p:grpSpPr>
      <p:sp>
        <p:nvSpPr>
          <p:cNvPr id="20" name="Shape 20"/>
          <p:cNvSpPr>
            <a:spLocks noGrp="1"/>
          </p:cNvSpPr>
          <p:nvPr>
            <p:ph type="title"/>
          </p:nvPr>
        </p:nvSpPr>
        <p:spPr>
          <a:xfrm>
            <a:off x="892969" y="2089547"/>
            <a:ext cx="7358063" cy="2678906"/>
          </a:xfrm>
          <a:prstGeom prst="rect">
            <a:avLst/>
          </a:prstGeom>
        </p:spPr>
        <p:txBody>
          <a:bodyPr lIns="0" tIns="0" rIns="0" bIns="0"/>
          <a:lstStyle>
            <a:lvl1pPr algn="ctr" defTabSz="410751">
              <a:defRPr sz="5900" b="0">
                <a:solidFill>
                  <a:srgbClr val="000000"/>
                </a:solidFill>
                <a:latin typeface="+mj-lt"/>
                <a:ea typeface="+mj-ea"/>
                <a:cs typeface="+mj-cs"/>
                <a:sym typeface="Gill Sans"/>
              </a:defRPr>
            </a:lvl1pPr>
          </a:lstStyle>
          <a:p>
            <a:pPr lvl="0">
              <a:defRPr sz="1800"/>
            </a:pPr>
            <a:r>
              <a:rPr sz="5900"/>
              <a:t>Title Text</a:t>
            </a:r>
          </a:p>
        </p:txBody>
      </p:sp>
    </p:spTree>
    <p:extLst>
      <p:ext uri="{BB962C8B-B14F-4D97-AF65-F5344CB8AC3E}">
        <p14:creationId xmlns:p14="http://schemas.microsoft.com/office/powerpoint/2010/main" val="196783259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FFFFFF"/>
        </a:solidFill>
        <a:effectLst/>
      </p:bgPr>
    </p:bg>
    <p:spTree>
      <p:nvGrpSpPr>
        <p:cNvPr id="1" name=""/>
        <p:cNvGrpSpPr/>
        <p:nvPr/>
      </p:nvGrpSpPr>
      <p:grpSpPr>
        <a:xfrm>
          <a:off x="0" y="0"/>
          <a:ext cx="0" cy="0"/>
          <a:chOff x="0" y="0"/>
          <a:chExt cx="0" cy="0"/>
        </a:xfrm>
      </p:grpSpPr>
      <p:sp>
        <p:nvSpPr>
          <p:cNvPr id="22" name="Shape 22"/>
          <p:cNvSpPr>
            <a:spLocks noGrp="1"/>
          </p:cNvSpPr>
          <p:nvPr>
            <p:ph type="title"/>
          </p:nvPr>
        </p:nvSpPr>
        <p:spPr>
          <a:xfrm>
            <a:off x="892969" y="5179219"/>
            <a:ext cx="7358063" cy="1196578"/>
          </a:xfrm>
          <a:prstGeom prst="rect">
            <a:avLst/>
          </a:prstGeom>
        </p:spPr>
        <p:txBody>
          <a:bodyPr lIns="0" tIns="0" rIns="0" bIns="0"/>
          <a:lstStyle>
            <a:lvl1pPr algn="ctr" defTabSz="410751">
              <a:defRPr sz="5900" b="0">
                <a:solidFill>
                  <a:srgbClr val="000000"/>
                </a:solidFill>
                <a:latin typeface="+mj-lt"/>
                <a:ea typeface="+mj-ea"/>
                <a:cs typeface="+mj-cs"/>
                <a:sym typeface="Gill Sans"/>
              </a:defRPr>
            </a:lvl1pPr>
          </a:lstStyle>
          <a:p>
            <a:pPr lvl="0">
              <a:defRPr sz="1800"/>
            </a:pPr>
            <a:r>
              <a:rPr sz="5900"/>
              <a:t>Title Text</a:t>
            </a:r>
          </a:p>
        </p:txBody>
      </p:sp>
    </p:spTree>
    <p:extLst>
      <p:ext uri="{BB962C8B-B14F-4D97-AF65-F5344CB8AC3E}">
        <p14:creationId xmlns:p14="http://schemas.microsoft.com/office/powerpoint/2010/main" val="183364199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Photo - Horizontal Reflection">
    <p:bg>
      <p:bgPr>
        <a:solidFill>
          <a:srgbClr val="FFFFFF"/>
        </a:solidFill>
        <a:effectLst/>
      </p:bgPr>
    </p:bg>
    <p:spTree>
      <p:nvGrpSpPr>
        <p:cNvPr id="1" name=""/>
        <p:cNvGrpSpPr/>
        <p:nvPr/>
      </p:nvGrpSpPr>
      <p:grpSpPr>
        <a:xfrm>
          <a:off x="0" y="0"/>
          <a:ext cx="0" cy="0"/>
          <a:chOff x="0" y="0"/>
          <a:chExt cx="0" cy="0"/>
        </a:xfrm>
      </p:grpSpPr>
      <p:sp>
        <p:nvSpPr>
          <p:cNvPr id="24" name="Shape 24"/>
          <p:cNvSpPr>
            <a:spLocks noGrp="1"/>
          </p:cNvSpPr>
          <p:nvPr>
            <p:ph type="title"/>
          </p:nvPr>
        </p:nvSpPr>
        <p:spPr>
          <a:xfrm>
            <a:off x="892969" y="5179219"/>
            <a:ext cx="7358063" cy="1196578"/>
          </a:xfrm>
          <a:prstGeom prst="rect">
            <a:avLst/>
          </a:prstGeom>
        </p:spPr>
        <p:txBody>
          <a:bodyPr lIns="0" tIns="0" rIns="0" bIns="0"/>
          <a:lstStyle>
            <a:lvl1pPr algn="ctr" defTabSz="410751">
              <a:defRPr sz="5900" b="0">
                <a:solidFill>
                  <a:srgbClr val="000000"/>
                </a:solidFill>
                <a:latin typeface="+mj-lt"/>
                <a:ea typeface="+mj-ea"/>
                <a:cs typeface="+mj-cs"/>
                <a:sym typeface="Gill Sans"/>
              </a:defRPr>
            </a:lvl1pPr>
          </a:lstStyle>
          <a:p>
            <a:pPr lvl="0">
              <a:defRPr sz="1800"/>
            </a:pPr>
            <a:r>
              <a:rPr sz="5900"/>
              <a:t>Title Text</a:t>
            </a:r>
          </a:p>
        </p:txBody>
      </p:sp>
    </p:spTree>
    <p:extLst>
      <p:ext uri="{BB962C8B-B14F-4D97-AF65-F5344CB8AC3E}">
        <p14:creationId xmlns:p14="http://schemas.microsoft.com/office/powerpoint/2010/main" val="226463292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Photo - Vertical">
    <p:bg>
      <p:bgPr>
        <a:solidFill>
          <a:srgbClr val="FFFFFF"/>
        </a:solidFill>
        <a:effectLst/>
      </p:bgPr>
    </p:bg>
    <p:spTree>
      <p:nvGrpSpPr>
        <p:cNvPr id="1" name=""/>
        <p:cNvGrpSpPr/>
        <p:nvPr/>
      </p:nvGrpSpPr>
      <p:grpSpPr>
        <a:xfrm>
          <a:off x="0" y="0"/>
          <a:ext cx="0" cy="0"/>
          <a:chOff x="0" y="0"/>
          <a:chExt cx="0" cy="0"/>
        </a:xfrm>
      </p:grpSpPr>
      <p:sp>
        <p:nvSpPr>
          <p:cNvPr id="26" name="Shape 26"/>
          <p:cNvSpPr>
            <a:spLocks noGrp="1"/>
          </p:cNvSpPr>
          <p:nvPr>
            <p:ph type="title"/>
          </p:nvPr>
        </p:nvSpPr>
        <p:spPr>
          <a:xfrm>
            <a:off x="446484" y="991195"/>
            <a:ext cx="4125516" cy="2321719"/>
          </a:xfrm>
          <a:prstGeom prst="rect">
            <a:avLst/>
          </a:prstGeom>
        </p:spPr>
        <p:txBody>
          <a:bodyPr lIns="0" tIns="0" rIns="0" bIns="0" anchor="b"/>
          <a:lstStyle>
            <a:lvl1pPr algn="ctr" defTabSz="410751">
              <a:defRPr sz="4900" b="0">
                <a:solidFill>
                  <a:srgbClr val="000000"/>
                </a:solidFill>
                <a:latin typeface="+mj-lt"/>
                <a:ea typeface="+mj-ea"/>
                <a:cs typeface="+mj-cs"/>
                <a:sym typeface="Gill Sans"/>
              </a:defRPr>
            </a:lvl1pPr>
          </a:lstStyle>
          <a:p>
            <a:pPr lvl="0">
              <a:defRPr sz="1800"/>
            </a:pPr>
            <a:r>
              <a:rPr sz="4900"/>
              <a:t>Title Text</a:t>
            </a:r>
          </a:p>
        </p:txBody>
      </p:sp>
      <p:sp>
        <p:nvSpPr>
          <p:cNvPr id="27" name="Shape 27"/>
          <p:cNvSpPr>
            <a:spLocks noGrp="1"/>
          </p:cNvSpPr>
          <p:nvPr>
            <p:ph type="body" idx="1"/>
          </p:nvPr>
        </p:nvSpPr>
        <p:spPr>
          <a:xfrm>
            <a:off x="446484" y="3366492"/>
            <a:ext cx="4125516" cy="2321719"/>
          </a:xfrm>
          <a:prstGeom prst="rect">
            <a:avLst/>
          </a:prstGeom>
        </p:spPr>
        <p:txBody>
          <a:bodyPr lIns="0" tIns="0" rIns="0" bIns="0"/>
          <a:lstStyle>
            <a:lvl1pPr marL="0" indent="0" algn="ctr" defTabSz="410751">
              <a:spcBef>
                <a:spcPts val="0"/>
              </a:spcBef>
              <a:buSzTx/>
              <a:buFontTx/>
              <a:buNone/>
              <a:defRPr sz="2400">
                <a:latin typeface="+mj-lt"/>
                <a:ea typeface="+mj-ea"/>
                <a:cs typeface="+mj-cs"/>
                <a:sym typeface="Gill Sans"/>
              </a:defRPr>
            </a:lvl1pPr>
            <a:lvl2pPr marL="0" indent="0" algn="ctr" defTabSz="410751">
              <a:spcBef>
                <a:spcPts val="0"/>
              </a:spcBef>
              <a:buSzTx/>
              <a:buFontTx/>
              <a:buNone/>
              <a:defRPr sz="2400">
                <a:latin typeface="+mj-lt"/>
                <a:ea typeface="+mj-ea"/>
                <a:cs typeface="+mj-cs"/>
                <a:sym typeface="Gill Sans"/>
              </a:defRPr>
            </a:lvl2pPr>
            <a:lvl3pPr marL="0" indent="0" algn="ctr" defTabSz="410751">
              <a:spcBef>
                <a:spcPts val="0"/>
              </a:spcBef>
              <a:buSzTx/>
              <a:buFontTx/>
              <a:buNone/>
              <a:defRPr sz="2400">
                <a:latin typeface="+mj-lt"/>
                <a:ea typeface="+mj-ea"/>
                <a:cs typeface="+mj-cs"/>
                <a:sym typeface="Gill Sans"/>
              </a:defRPr>
            </a:lvl3pPr>
            <a:lvl4pPr marL="0" indent="0" algn="ctr" defTabSz="410751">
              <a:spcBef>
                <a:spcPts val="0"/>
              </a:spcBef>
              <a:buSzTx/>
              <a:buFontTx/>
              <a:buNone/>
              <a:defRPr sz="2400">
                <a:latin typeface="+mj-lt"/>
                <a:ea typeface="+mj-ea"/>
                <a:cs typeface="+mj-cs"/>
                <a:sym typeface="Gill Sans"/>
              </a:defRPr>
            </a:lvl4pPr>
            <a:lvl5pPr marL="0" indent="0" algn="ctr" defTabSz="410751">
              <a:spcBef>
                <a:spcPts val="0"/>
              </a:spcBef>
              <a:buSzTx/>
              <a:buFontTx/>
              <a:buNone/>
              <a:defRPr sz="2400">
                <a:latin typeface="+mj-lt"/>
                <a:ea typeface="+mj-ea"/>
                <a:cs typeface="+mj-cs"/>
                <a:sym typeface="Gill Sans"/>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310423496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B783E9-5874-CF4B-960E-396F63B65DF2}" type="datetime1">
              <a:rPr lang="en-US" smtClean="0"/>
              <a:t>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344A3C-B014-9844-8081-CA08F1419EA2}" type="slidenum">
              <a:rPr lang="en-US" smtClean="0"/>
              <a:t>‹#›</a:t>
            </a:fld>
            <a:endParaRPr lang="en-US" dirty="0"/>
          </a:p>
        </p:txBody>
      </p:sp>
    </p:spTree>
    <p:extLst>
      <p:ext uri="{BB962C8B-B14F-4D97-AF65-F5344CB8AC3E}">
        <p14:creationId xmlns:p14="http://schemas.microsoft.com/office/powerpoint/2010/main" val="38441014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Photo - Vertical Reflection">
    <p:bg>
      <p:bgPr>
        <a:solidFill>
          <a:srgbClr val="FFFFFF"/>
        </a:solidFill>
        <a:effectLst/>
      </p:bgPr>
    </p:bg>
    <p:spTree>
      <p:nvGrpSpPr>
        <p:cNvPr id="1" name=""/>
        <p:cNvGrpSpPr/>
        <p:nvPr/>
      </p:nvGrpSpPr>
      <p:grpSpPr>
        <a:xfrm>
          <a:off x="0" y="0"/>
          <a:ext cx="0" cy="0"/>
          <a:chOff x="0" y="0"/>
          <a:chExt cx="0" cy="0"/>
        </a:xfrm>
      </p:grpSpPr>
      <p:sp>
        <p:nvSpPr>
          <p:cNvPr id="29" name="Shape 29"/>
          <p:cNvSpPr>
            <a:spLocks noGrp="1"/>
          </p:cNvSpPr>
          <p:nvPr>
            <p:ph type="title"/>
          </p:nvPr>
        </p:nvSpPr>
        <p:spPr>
          <a:xfrm>
            <a:off x="446484" y="991195"/>
            <a:ext cx="4125516" cy="2321719"/>
          </a:xfrm>
          <a:prstGeom prst="rect">
            <a:avLst/>
          </a:prstGeom>
        </p:spPr>
        <p:txBody>
          <a:bodyPr lIns="0" tIns="0" rIns="0" bIns="0" anchor="b"/>
          <a:lstStyle>
            <a:lvl1pPr algn="ctr" defTabSz="410751">
              <a:defRPr sz="4900" b="0">
                <a:solidFill>
                  <a:srgbClr val="000000"/>
                </a:solidFill>
                <a:latin typeface="+mj-lt"/>
                <a:ea typeface="+mj-ea"/>
                <a:cs typeface="+mj-cs"/>
                <a:sym typeface="Gill Sans"/>
              </a:defRPr>
            </a:lvl1pPr>
          </a:lstStyle>
          <a:p>
            <a:pPr lvl="0">
              <a:defRPr sz="1800"/>
            </a:pPr>
            <a:r>
              <a:rPr sz="4900"/>
              <a:t>Title Text</a:t>
            </a:r>
          </a:p>
        </p:txBody>
      </p:sp>
      <p:sp>
        <p:nvSpPr>
          <p:cNvPr id="30" name="Shape 30"/>
          <p:cNvSpPr>
            <a:spLocks noGrp="1"/>
          </p:cNvSpPr>
          <p:nvPr>
            <p:ph type="body" idx="1"/>
          </p:nvPr>
        </p:nvSpPr>
        <p:spPr>
          <a:xfrm>
            <a:off x="446484" y="3366492"/>
            <a:ext cx="4125516" cy="2321719"/>
          </a:xfrm>
          <a:prstGeom prst="rect">
            <a:avLst/>
          </a:prstGeom>
        </p:spPr>
        <p:txBody>
          <a:bodyPr lIns="0" tIns="0" rIns="0" bIns="0"/>
          <a:lstStyle>
            <a:lvl1pPr marL="0" indent="0" algn="ctr" defTabSz="410751">
              <a:spcBef>
                <a:spcPts val="0"/>
              </a:spcBef>
              <a:buSzTx/>
              <a:buFontTx/>
              <a:buNone/>
              <a:defRPr sz="2400">
                <a:latin typeface="+mj-lt"/>
                <a:ea typeface="+mj-ea"/>
                <a:cs typeface="+mj-cs"/>
                <a:sym typeface="Gill Sans"/>
              </a:defRPr>
            </a:lvl1pPr>
            <a:lvl2pPr marL="0" indent="0" algn="ctr" defTabSz="410751">
              <a:spcBef>
                <a:spcPts val="0"/>
              </a:spcBef>
              <a:buSzTx/>
              <a:buFontTx/>
              <a:buNone/>
              <a:defRPr sz="2400">
                <a:latin typeface="+mj-lt"/>
                <a:ea typeface="+mj-ea"/>
                <a:cs typeface="+mj-cs"/>
                <a:sym typeface="Gill Sans"/>
              </a:defRPr>
            </a:lvl2pPr>
            <a:lvl3pPr marL="0" indent="0" algn="ctr" defTabSz="410751">
              <a:spcBef>
                <a:spcPts val="0"/>
              </a:spcBef>
              <a:buSzTx/>
              <a:buFontTx/>
              <a:buNone/>
              <a:defRPr sz="2400">
                <a:latin typeface="+mj-lt"/>
                <a:ea typeface="+mj-ea"/>
                <a:cs typeface="+mj-cs"/>
                <a:sym typeface="Gill Sans"/>
              </a:defRPr>
            </a:lvl3pPr>
            <a:lvl4pPr marL="0" indent="0" algn="ctr" defTabSz="410751">
              <a:spcBef>
                <a:spcPts val="0"/>
              </a:spcBef>
              <a:buSzTx/>
              <a:buFontTx/>
              <a:buNone/>
              <a:defRPr sz="2400">
                <a:latin typeface="+mj-lt"/>
                <a:ea typeface="+mj-ea"/>
                <a:cs typeface="+mj-cs"/>
                <a:sym typeface="Gill Sans"/>
              </a:defRPr>
            </a:lvl4pPr>
            <a:lvl5pPr marL="0" indent="0" algn="ctr" defTabSz="410751">
              <a:spcBef>
                <a:spcPts val="0"/>
              </a:spcBef>
              <a:buSzTx/>
              <a:buFontTx/>
              <a:buNone/>
              <a:defRPr sz="2400">
                <a:latin typeface="+mj-lt"/>
                <a:ea typeface="+mj-ea"/>
                <a:cs typeface="+mj-cs"/>
                <a:sym typeface="Gill Sans"/>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43197231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FFFFFF"/>
        </a:solid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xfrm>
            <a:off x="892969" y="178594"/>
            <a:ext cx="7358063" cy="1714500"/>
          </a:xfrm>
          <a:prstGeom prst="rect">
            <a:avLst/>
          </a:prstGeom>
        </p:spPr>
        <p:txBody>
          <a:bodyPr lIns="0" tIns="0" rIns="0" bIns="0"/>
          <a:lstStyle>
            <a:lvl1pPr algn="ctr" defTabSz="410751">
              <a:defRPr sz="5900" b="0">
                <a:solidFill>
                  <a:srgbClr val="000000"/>
                </a:solidFill>
                <a:latin typeface="+mj-lt"/>
                <a:ea typeface="+mj-ea"/>
                <a:cs typeface="+mj-cs"/>
                <a:sym typeface="Gill Sans"/>
              </a:defRPr>
            </a:lvl1pPr>
          </a:lstStyle>
          <a:p>
            <a:pPr lvl="0">
              <a:defRPr sz="1800"/>
            </a:pPr>
            <a:r>
              <a:rPr sz="5900"/>
              <a:t>Title Text</a:t>
            </a:r>
          </a:p>
        </p:txBody>
      </p:sp>
      <p:sp>
        <p:nvSpPr>
          <p:cNvPr id="33" name="Shape 33"/>
          <p:cNvSpPr>
            <a:spLocks noGrp="1"/>
          </p:cNvSpPr>
          <p:nvPr>
            <p:ph type="body" idx="1"/>
          </p:nvPr>
        </p:nvSpPr>
        <p:spPr>
          <a:xfrm>
            <a:off x="892969" y="1946672"/>
            <a:ext cx="3545086" cy="4018359"/>
          </a:xfrm>
          <a:prstGeom prst="rect">
            <a:avLst/>
          </a:prstGeom>
        </p:spPr>
        <p:txBody>
          <a:bodyPr lIns="0" tIns="0" rIns="0" bIns="0" anchor="ctr"/>
          <a:lstStyle>
            <a:lvl1pPr marL="571002" indent="-347767" defTabSz="410751">
              <a:spcBef>
                <a:spcPts val="2672"/>
              </a:spcBef>
              <a:buSzPct val="171000"/>
              <a:buFontTx/>
              <a:defRPr sz="2200">
                <a:latin typeface="+mj-lt"/>
                <a:ea typeface="+mj-ea"/>
                <a:cs typeface="+mj-cs"/>
                <a:sym typeface="Gill Sans"/>
              </a:defRPr>
            </a:lvl1pPr>
            <a:lvl2pPr marL="883530" indent="-347767" defTabSz="410751">
              <a:spcBef>
                <a:spcPts val="2672"/>
              </a:spcBef>
              <a:buSzPct val="171000"/>
              <a:buFontTx/>
              <a:buChar char="•"/>
              <a:defRPr sz="2200">
                <a:latin typeface="+mj-lt"/>
                <a:ea typeface="+mj-ea"/>
                <a:cs typeface="+mj-cs"/>
                <a:sym typeface="Gill Sans"/>
              </a:defRPr>
            </a:lvl2pPr>
            <a:lvl3pPr marL="1196057" indent="-347767" defTabSz="410751">
              <a:spcBef>
                <a:spcPts val="2672"/>
              </a:spcBef>
              <a:buSzPct val="171000"/>
              <a:buFontTx/>
              <a:defRPr sz="2200">
                <a:latin typeface="+mj-lt"/>
                <a:ea typeface="+mj-ea"/>
                <a:cs typeface="+mj-cs"/>
                <a:sym typeface="Gill Sans"/>
              </a:defRPr>
            </a:lvl3pPr>
            <a:lvl4pPr marL="1508585" indent="-347767" defTabSz="410751">
              <a:spcBef>
                <a:spcPts val="2672"/>
              </a:spcBef>
              <a:buSzPct val="171000"/>
              <a:buFontTx/>
              <a:buChar char="•"/>
              <a:defRPr sz="2200">
                <a:latin typeface="+mj-lt"/>
                <a:ea typeface="+mj-ea"/>
                <a:cs typeface="+mj-cs"/>
                <a:sym typeface="Gill Sans"/>
              </a:defRPr>
            </a:lvl4pPr>
            <a:lvl5pPr marL="1821113" indent="-347767" defTabSz="410751">
              <a:spcBef>
                <a:spcPts val="2672"/>
              </a:spcBef>
              <a:buSzPct val="171000"/>
              <a:buFontTx/>
              <a:buChar char="•"/>
              <a:defRPr sz="2200">
                <a:latin typeface="+mj-lt"/>
                <a:ea typeface="+mj-ea"/>
                <a:cs typeface="+mj-cs"/>
                <a:sym typeface="Gill Sans"/>
              </a:defRPr>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277249326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mp; Bullets - Left">
    <p:bg>
      <p:bgPr>
        <a:solidFill>
          <a:srgbClr val="FFFFFF"/>
        </a:solidFill>
        <a:effectLst/>
      </p:bgPr>
    </p:bg>
    <p:spTree>
      <p:nvGrpSpPr>
        <p:cNvPr id="1" name=""/>
        <p:cNvGrpSpPr/>
        <p:nvPr/>
      </p:nvGrpSpPr>
      <p:grpSpPr>
        <a:xfrm>
          <a:off x="0" y="0"/>
          <a:ext cx="0" cy="0"/>
          <a:chOff x="0" y="0"/>
          <a:chExt cx="0" cy="0"/>
        </a:xfrm>
      </p:grpSpPr>
      <p:sp>
        <p:nvSpPr>
          <p:cNvPr id="35" name="Shape 35"/>
          <p:cNvSpPr>
            <a:spLocks noGrp="1"/>
          </p:cNvSpPr>
          <p:nvPr>
            <p:ph type="title"/>
          </p:nvPr>
        </p:nvSpPr>
        <p:spPr>
          <a:xfrm>
            <a:off x="892969" y="178594"/>
            <a:ext cx="7358063" cy="1714500"/>
          </a:xfrm>
          <a:prstGeom prst="rect">
            <a:avLst/>
          </a:prstGeom>
        </p:spPr>
        <p:txBody>
          <a:bodyPr lIns="0" tIns="0" rIns="0" bIns="0"/>
          <a:lstStyle>
            <a:lvl1pPr algn="ctr" defTabSz="410751">
              <a:defRPr sz="5900" b="0">
                <a:solidFill>
                  <a:srgbClr val="000000"/>
                </a:solidFill>
                <a:latin typeface="+mj-lt"/>
                <a:ea typeface="+mj-ea"/>
                <a:cs typeface="+mj-cs"/>
                <a:sym typeface="Gill Sans"/>
              </a:defRPr>
            </a:lvl1pPr>
          </a:lstStyle>
          <a:p>
            <a:pPr lvl="0">
              <a:defRPr sz="1800"/>
            </a:pPr>
            <a:r>
              <a:rPr sz="5900"/>
              <a:t>Title Text</a:t>
            </a:r>
          </a:p>
        </p:txBody>
      </p:sp>
      <p:sp>
        <p:nvSpPr>
          <p:cNvPr id="36" name="Shape 36"/>
          <p:cNvSpPr>
            <a:spLocks noGrp="1"/>
          </p:cNvSpPr>
          <p:nvPr>
            <p:ph type="body" idx="1"/>
          </p:nvPr>
        </p:nvSpPr>
        <p:spPr>
          <a:xfrm>
            <a:off x="892969" y="1946672"/>
            <a:ext cx="3545086" cy="4018359"/>
          </a:xfrm>
          <a:prstGeom prst="rect">
            <a:avLst/>
          </a:prstGeom>
        </p:spPr>
        <p:txBody>
          <a:bodyPr lIns="0" tIns="0" rIns="0" bIns="0" anchor="ctr"/>
          <a:lstStyle>
            <a:lvl1pPr marL="571002" indent="-347767" defTabSz="410751">
              <a:spcBef>
                <a:spcPts val="2672"/>
              </a:spcBef>
              <a:buSzPct val="171000"/>
              <a:buFontTx/>
              <a:defRPr sz="2200">
                <a:latin typeface="+mj-lt"/>
                <a:ea typeface="+mj-ea"/>
                <a:cs typeface="+mj-cs"/>
                <a:sym typeface="Gill Sans"/>
              </a:defRPr>
            </a:lvl1pPr>
            <a:lvl2pPr marL="883530" indent="-347767" defTabSz="410751">
              <a:spcBef>
                <a:spcPts val="2672"/>
              </a:spcBef>
              <a:buSzPct val="171000"/>
              <a:buFontTx/>
              <a:buChar char="•"/>
              <a:defRPr sz="2200">
                <a:latin typeface="+mj-lt"/>
                <a:ea typeface="+mj-ea"/>
                <a:cs typeface="+mj-cs"/>
                <a:sym typeface="Gill Sans"/>
              </a:defRPr>
            </a:lvl2pPr>
            <a:lvl3pPr marL="1196057" indent="-347767" defTabSz="410751">
              <a:spcBef>
                <a:spcPts val="2672"/>
              </a:spcBef>
              <a:buSzPct val="171000"/>
              <a:buFontTx/>
              <a:defRPr sz="2200">
                <a:latin typeface="+mj-lt"/>
                <a:ea typeface="+mj-ea"/>
                <a:cs typeface="+mj-cs"/>
                <a:sym typeface="Gill Sans"/>
              </a:defRPr>
            </a:lvl3pPr>
            <a:lvl4pPr marL="1508585" indent="-347767" defTabSz="410751">
              <a:spcBef>
                <a:spcPts val="2672"/>
              </a:spcBef>
              <a:buSzPct val="171000"/>
              <a:buFontTx/>
              <a:buChar char="•"/>
              <a:defRPr sz="2200">
                <a:latin typeface="+mj-lt"/>
                <a:ea typeface="+mj-ea"/>
                <a:cs typeface="+mj-cs"/>
                <a:sym typeface="Gill Sans"/>
              </a:defRPr>
            </a:lvl4pPr>
            <a:lvl5pPr marL="1821113" indent="-347767" defTabSz="410751">
              <a:spcBef>
                <a:spcPts val="2672"/>
              </a:spcBef>
              <a:buSzPct val="171000"/>
              <a:buFontTx/>
              <a:buChar char="•"/>
              <a:defRPr sz="2200">
                <a:latin typeface="+mj-lt"/>
                <a:ea typeface="+mj-ea"/>
                <a:cs typeface="+mj-cs"/>
                <a:sym typeface="Gill Sans"/>
              </a:defRPr>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219727645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mp; Bullets - Right">
    <p:bg>
      <p:bgPr>
        <a:solidFill>
          <a:srgbClr val="FFFFFF"/>
        </a:solidFill>
        <a:effectLst/>
      </p:bgPr>
    </p:bg>
    <p:spTree>
      <p:nvGrpSpPr>
        <p:cNvPr id="1" name=""/>
        <p:cNvGrpSpPr/>
        <p:nvPr/>
      </p:nvGrpSpPr>
      <p:grpSpPr>
        <a:xfrm>
          <a:off x="0" y="0"/>
          <a:ext cx="0" cy="0"/>
          <a:chOff x="0" y="0"/>
          <a:chExt cx="0" cy="0"/>
        </a:xfrm>
      </p:grpSpPr>
      <p:sp>
        <p:nvSpPr>
          <p:cNvPr id="38" name="Shape 38"/>
          <p:cNvSpPr>
            <a:spLocks noGrp="1"/>
          </p:cNvSpPr>
          <p:nvPr>
            <p:ph type="title"/>
          </p:nvPr>
        </p:nvSpPr>
        <p:spPr>
          <a:xfrm>
            <a:off x="892969" y="178594"/>
            <a:ext cx="7358063" cy="1714500"/>
          </a:xfrm>
          <a:prstGeom prst="rect">
            <a:avLst/>
          </a:prstGeom>
        </p:spPr>
        <p:txBody>
          <a:bodyPr lIns="0" tIns="0" rIns="0" bIns="0"/>
          <a:lstStyle>
            <a:lvl1pPr algn="ctr" defTabSz="410751">
              <a:defRPr sz="5900" b="0">
                <a:solidFill>
                  <a:srgbClr val="000000"/>
                </a:solidFill>
                <a:latin typeface="+mj-lt"/>
                <a:ea typeface="+mj-ea"/>
                <a:cs typeface="+mj-cs"/>
                <a:sym typeface="Gill Sans"/>
              </a:defRPr>
            </a:lvl1pPr>
          </a:lstStyle>
          <a:p>
            <a:pPr lvl="0">
              <a:defRPr sz="1800"/>
            </a:pPr>
            <a:r>
              <a:rPr sz="5900"/>
              <a:t>Title Text</a:t>
            </a:r>
          </a:p>
        </p:txBody>
      </p:sp>
      <p:sp>
        <p:nvSpPr>
          <p:cNvPr id="39" name="Shape 39"/>
          <p:cNvSpPr>
            <a:spLocks noGrp="1"/>
          </p:cNvSpPr>
          <p:nvPr>
            <p:ph type="body" idx="1"/>
          </p:nvPr>
        </p:nvSpPr>
        <p:spPr>
          <a:xfrm>
            <a:off x="5464969" y="1946672"/>
            <a:ext cx="2786063" cy="4018359"/>
          </a:xfrm>
          <a:prstGeom prst="rect">
            <a:avLst/>
          </a:prstGeom>
        </p:spPr>
        <p:txBody>
          <a:bodyPr lIns="0" tIns="0" rIns="0" bIns="0" anchor="ctr"/>
          <a:lstStyle>
            <a:lvl1pPr marL="571002" indent="-347767" defTabSz="410751">
              <a:spcBef>
                <a:spcPts val="2672"/>
              </a:spcBef>
              <a:buSzPct val="171000"/>
              <a:buFontTx/>
              <a:defRPr sz="2200">
                <a:latin typeface="+mj-lt"/>
                <a:ea typeface="+mj-ea"/>
                <a:cs typeface="+mj-cs"/>
                <a:sym typeface="Gill Sans"/>
              </a:defRPr>
            </a:lvl1pPr>
            <a:lvl2pPr marL="883530" indent="-347767" defTabSz="410751">
              <a:spcBef>
                <a:spcPts val="2672"/>
              </a:spcBef>
              <a:buSzPct val="171000"/>
              <a:buFontTx/>
              <a:buChar char="•"/>
              <a:defRPr sz="2200">
                <a:latin typeface="+mj-lt"/>
                <a:ea typeface="+mj-ea"/>
                <a:cs typeface="+mj-cs"/>
                <a:sym typeface="Gill Sans"/>
              </a:defRPr>
            </a:lvl2pPr>
            <a:lvl3pPr marL="1196057" indent="-347767" defTabSz="410751">
              <a:spcBef>
                <a:spcPts val="2672"/>
              </a:spcBef>
              <a:buSzPct val="171000"/>
              <a:buFontTx/>
              <a:defRPr sz="2200">
                <a:latin typeface="+mj-lt"/>
                <a:ea typeface="+mj-ea"/>
                <a:cs typeface="+mj-cs"/>
                <a:sym typeface="Gill Sans"/>
              </a:defRPr>
            </a:lvl3pPr>
            <a:lvl4pPr marL="1508585" indent="-347767" defTabSz="410751">
              <a:spcBef>
                <a:spcPts val="2672"/>
              </a:spcBef>
              <a:buSzPct val="171000"/>
              <a:buFontTx/>
              <a:buChar char="•"/>
              <a:defRPr sz="2200">
                <a:latin typeface="+mj-lt"/>
                <a:ea typeface="+mj-ea"/>
                <a:cs typeface="+mj-cs"/>
                <a:sym typeface="Gill Sans"/>
              </a:defRPr>
            </a:lvl4pPr>
            <a:lvl5pPr marL="1821113" indent="-347767" defTabSz="410751">
              <a:spcBef>
                <a:spcPts val="2672"/>
              </a:spcBef>
              <a:buSzPct val="171000"/>
              <a:buFontTx/>
              <a:buChar char="•"/>
              <a:defRPr sz="2200">
                <a:latin typeface="+mj-lt"/>
                <a:ea typeface="+mj-ea"/>
                <a:cs typeface="+mj-cs"/>
                <a:sym typeface="Gill Sans"/>
              </a:defRPr>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122125367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1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 name="Shape 41"/>
          <p:cNvSpPr>
            <a:spLocks noGrp="1"/>
          </p:cNvSpPr>
          <p:nvPr>
            <p:ph type="title"/>
          </p:nvPr>
        </p:nvSpPr>
        <p:spPr>
          <a:xfrm>
            <a:off x="553641" y="178594"/>
            <a:ext cx="8036719" cy="1714500"/>
          </a:xfrm>
          <a:prstGeom prst="rect">
            <a:avLst/>
          </a:prstGeom>
        </p:spPr>
        <p:txBody>
          <a:bodyPr lIns="0" tIns="0" rIns="0" bIns="0"/>
          <a:lstStyle>
            <a:lvl1pPr defTabSz="410751">
              <a:defRPr sz="5100" b="0">
                <a:solidFill>
                  <a:srgbClr val="FFFFFF"/>
                </a:solidFill>
                <a:effectLst>
                  <a:outerShdw blurRad="50800" dist="38100" dir="5400000" rotWithShape="0">
                    <a:srgbClr val="000000"/>
                  </a:outerShdw>
                </a:effectLst>
                <a:latin typeface="+mn-lt"/>
                <a:ea typeface="+mn-ea"/>
                <a:cs typeface="+mn-cs"/>
                <a:sym typeface="Helvetica Neue Light"/>
              </a:defRPr>
            </a:lvl1pPr>
          </a:lstStyle>
          <a:p>
            <a:pPr lvl="0">
              <a:defRPr sz="1800">
                <a:solidFill>
                  <a:srgbClr val="000000"/>
                </a:solidFill>
                <a:effectLst/>
              </a:defRPr>
            </a:pPr>
            <a:r>
              <a:rPr sz="5100">
                <a:solidFill>
                  <a:srgbClr val="FFFFFF"/>
                </a:solidFill>
                <a:effectLst>
                  <a:outerShdw blurRad="50800" dist="38100" dir="5400000" rotWithShape="0">
                    <a:srgbClr val="000000"/>
                  </a:outerShdw>
                </a:effectLst>
              </a:rPr>
              <a:t>Title Text</a:t>
            </a:r>
          </a:p>
        </p:txBody>
      </p:sp>
      <p:sp>
        <p:nvSpPr>
          <p:cNvPr id="42" name="Shape 42"/>
          <p:cNvSpPr>
            <a:spLocks noGrp="1"/>
          </p:cNvSpPr>
          <p:nvPr>
            <p:ph type="body" idx="1"/>
          </p:nvPr>
        </p:nvSpPr>
        <p:spPr>
          <a:xfrm>
            <a:off x="553641" y="1946672"/>
            <a:ext cx="8036719" cy="4018359"/>
          </a:xfrm>
          <a:prstGeom prst="rect">
            <a:avLst/>
          </a:prstGeom>
        </p:spPr>
        <p:txBody>
          <a:bodyPr lIns="0" tIns="0" rIns="0" bIns="0" anchor="ctr"/>
          <a:lstStyle>
            <a:lvl1pPr marL="285740" indent="-285740" defTabSz="410751">
              <a:spcBef>
                <a:spcPts val="1687"/>
              </a:spcBef>
              <a:buSzPct val="30000"/>
              <a:buFontTx/>
              <a:buBlip>
                <a:blip r:embed="rId3"/>
              </a:buBlip>
              <a:defRPr sz="2500">
                <a:solidFill>
                  <a:srgbClr val="FFFFFF"/>
                </a:solidFill>
                <a:effectLst>
                  <a:outerShdw blurRad="50800" dist="38100" dir="5400000" rotWithShape="0">
                    <a:srgbClr val="000000"/>
                  </a:outerShdw>
                </a:effectLst>
                <a:latin typeface="+mn-lt"/>
                <a:ea typeface="+mn-ea"/>
                <a:cs typeface="+mn-cs"/>
                <a:sym typeface="Helvetica Neue Light"/>
              </a:defRPr>
            </a:lvl1pPr>
            <a:lvl2pPr marL="598268" indent="-285740" defTabSz="410751">
              <a:spcBef>
                <a:spcPts val="1687"/>
              </a:spcBef>
              <a:buSzPct val="30000"/>
              <a:buFontTx/>
              <a:buBlip>
                <a:blip r:embed="rId3"/>
              </a:buBlip>
              <a:defRPr sz="2500">
                <a:solidFill>
                  <a:srgbClr val="FFFFFF"/>
                </a:solidFill>
                <a:effectLst>
                  <a:outerShdw blurRad="50800" dist="38100" dir="5400000" rotWithShape="0">
                    <a:srgbClr val="000000"/>
                  </a:outerShdw>
                </a:effectLst>
                <a:latin typeface="+mn-lt"/>
                <a:ea typeface="+mn-ea"/>
                <a:cs typeface="+mn-cs"/>
                <a:sym typeface="Helvetica Neue Light"/>
              </a:defRPr>
            </a:lvl2pPr>
            <a:lvl3pPr marL="910796" indent="-285740" defTabSz="410751">
              <a:spcBef>
                <a:spcPts val="1687"/>
              </a:spcBef>
              <a:buSzPct val="30000"/>
              <a:buFontTx/>
              <a:buBlip>
                <a:blip r:embed="rId3"/>
              </a:buBlip>
              <a:defRPr sz="2500">
                <a:solidFill>
                  <a:srgbClr val="FFFFFF"/>
                </a:solidFill>
                <a:effectLst>
                  <a:outerShdw blurRad="50800" dist="38100" dir="5400000" rotWithShape="0">
                    <a:srgbClr val="000000"/>
                  </a:outerShdw>
                </a:effectLst>
                <a:latin typeface="+mn-lt"/>
                <a:ea typeface="+mn-ea"/>
                <a:cs typeface="+mn-cs"/>
                <a:sym typeface="Helvetica Neue Light"/>
              </a:defRPr>
            </a:lvl3pPr>
            <a:lvl4pPr marL="1223324" indent="-285740" defTabSz="410751">
              <a:spcBef>
                <a:spcPts val="1687"/>
              </a:spcBef>
              <a:buSzPct val="30000"/>
              <a:buFontTx/>
              <a:buBlip>
                <a:blip r:embed="rId3"/>
              </a:buBlip>
              <a:defRPr sz="2500">
                <a:solidFill>
                  <a:srgbClr val="FFFFFF"/>
                </a:solidFill>
                <a:effectLst>
                  <a:outerShdw blurRad="50800" dist="38100" dir="5400000" rotWithShape="0">
                    <a:srgbClr val="000000"/>
                  </a:outerShdw>
                </a:effectLst>
                <a:latin typeface="+mn-lt"/>
                <a:ea typeface="+mn-ea"/>
                <a:cs typeface="+mn-cs"/>
                <a:sym typeface="Helvetica Neue Light"/>
              </a:defRPr>
            </a:lvl4pPr>
            <a:lvl5pPr marL="1535852" indent="-285740" defTabSz="410751">
              <a:spcBef>
                <a:spcPts val="1687"/>
              </a:spcBef>
              <a:buSzPct val="30000"/>
              <a:buFontTx/>
              <a:buBlip>
                <a:blip r:embed="rId3"/>
              </a:buBlip>
              <a:defRPr sz="2500">
                <a:solidFill>
                  <a:srgbClr val="FFFFFF"/>
                </a:solidFill>
                <a:effectLst>
                  <a:outerShdw blurRad="50800" dist="38100" dir="5400000" rotWithShape="0">
                    <a:srgbClr val="000000"/>
                  </a:outerShdw>
                </a:effectLst>
                <a:latin typeface="+mn-lt"/>
                <a:ea typeface="+mn-ea"/>
                <a:cs typeface="+mn-cs"/>
                <a:sym typeface="Helvetica Neue Light"/>
              </a:defRPr>
            </a:lvl5pPr>
          </a:lstStyle>
          <a:p>
            <a:pPr lvl="0">
              <a:defRPr sz="1800">
                <a:solidFill>
                  <a:srgbClr val="000000"/>
                </a:solidFill>
                <a:effectLst/>
              </a:defRPr>
            </a:pPr>
            <a:r>
              <a:rPr sz="2500">
                <a:solidFill>
                  <a:srgbClr val="FFFFFF"/>
                </a:solidFill>
                <a:effectLst>
                  <a:outerShdw blurRad="50800" dist="38100" dir="5400000" rotWithShape="0">
                    <a:srgbClr val="000000"/>
                  </a:outerShdw>
                </a:effectLst>
              </a:rPr>
              <a:t>Body Level One</a:t>
            </a:r>
          </a:p>
          <a:p>
            <a:pPr lvl="1">
              <a:defRPr sz="1800">
                <a:solidFill>
                  <a:srgbClr val="000000"/>
                </a:solidFill>
                <a:effectLst/>
              </a:defRPr>
            </a:pPr>
            <a:r>
              <a:rPr sz="2500">
                <a:solidFill>
                  <a:srgbClr val="FFFFFF"/>
                </a:solidFill>
                <a:effectLst>
                  <a:outerShdw blurRad="50800" dist="38100" dir="5400000" rotWithShape="0">
                    <a:srgbClr val="000000"/>
                  </a:outerShdw>
                </a:effectLst>
              </a:rPr>
              <a:t>Body Level Two</a:t>
            </a:r>
          </a:p>
          <a:p>
            <a:pPr lvl="2">
              <a:defRPr sz="1800">
                <a:solidFill>
                  <a:srgbClr val="000000"/>
                </a:solidFill>
                <a:effectLst/>
              </a:defRPr>
            </a:pPr>
            <a:r>
              <a:rPr sz="2500">
                <a:solidFill>
                  <a:srgbClr val="FFFFFF"/>
                </a:solidFill>
                <a:effectLst>
                  <a:outerShdw blurRad="50800" dist="38100" dir="5400000" rotWithShape="0">
                    <a:srgbClr val="000000"/>
                  </a:outerShdw>
                </a:effectLst>
              </a:rPr>
              <a:t>Body Level Three</a:t>
            </a:r>
          </a:p>
          <a:p>
            <a:pPr lvl="3">
              <a:defRPr sz="1800">
                <a:solidFill>
                  <a:srgbClr val="000000"/>
                </a:solidFill>
                <a:effectLst/>
              </a:defRPr>
            </a:pPr>
            <a:r>
              <a:rPr sz="2500">
                <a:solidFill>
                  <a:srgbClr val="FFFFFF"/>
                </a:solidFill>
                <a:effectLst>
                  <a:outerShdw blurRad="50800" dist="38100" dir="5400000" rotWithShape="0">
                    <a:srgbClr val="000000"/>
                  </a:outerShdw>
                </a:effectLst>
              </a:rPr>
              <a:t>Body Level Four</a:t>
            </a:r>
          </a:p>
          <a:p>
            <a:pPr lvl="4">
              <a:defRPr sz="1800">
                <a:solidFill>
                  <a:srgbClr val="000000"/>
                </a:solidFill>
                <a:effectLst/>
              </a:defRPr>
            </a:pPr>
            <a:r>
              <a:rPr sz="2500">
                <a:solidFill>
                  <a:srgbClr val="FFFFFF"/>
                </a:solidFill>
                <a:effectLst>
                  <a:outerShdw blurRad="50800" dist="38100" dir="5400000" rotWithShape="0">
                    <a:srgbClr val="000000"/>
                  </a:outerShdw>
                </a:effectLst>
              </a:rPr>
              <a:t>Body Level Five</a:t>
            </a:r>
          </a:p>
        </p:txBody>
      </p:sp>
    </p:spTree>
    <p:extLst>
      <p:ext uri="{BB962C8B-B14F-4D97-AF65-F5344CB8AC3E}">
        <p14:creationId xmlns:p14="http://schemas.microsoft.com/office/powerpoint/2010/main" val="36991440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1_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4" name="Shape 44"/>
          <p:cNvSpPr>
            <a:spLocks noGrp="1"/>
          </p:cNvSpPr>
          <p:nvPr>
            <p:ph type="title"/>
          </p:nvPr>
        </p:nvSpPr>
        <p:spPr>
          <a:xfrm>
            <a:off x="553641" y="964406"/>
            <a:ext cx="7947422" cy="2464594"/>
          </a:xfrm>
          <a:prstGeom prst="rect">
            <a:avLst/>
          </a:prstGeom>
        </p:spPr>
        <p:txBody>
          <a:bodyPr lIns="0" tIns="0" rIns="0" bIns="0" anchor="b"/>
          <a:lstStyle>
            <a:lvl1pPr defTabSz="410751">
              <a:defRPr sz="5100" b="0">
                <a:solidFill>
                  <a:srgbClr val="FFFFFF"/>
                </a:solidFill>
                <a:effectLst>
                  <a:outerShdw blurRad="50800" dist="38100" dir="5400000" rotWithShape="0">
                    <a:srgbClr val="000000"/>
                  </a:outerShdw>
                </a:effectLst>
                <a:latin typeface="+mn-lt"/>
                <a:ea typeface="+mn-ea"/>
                <a:cs typeface="+mn-cs"/>
                <a:sym typeface="Helvetica Neue Light"/>
              </a:defRPr>
            </a:lvl1pPr>
          </a:lstStyle>
          <a:p>
            <a:pPr lvl="0">
              <a:defRPr sz="1800">
                <a:solidFill>
                  <a:srgbClr val="000000"/>
                </a:solidFill>
                <a:effectLst/>
              </a:defRPr>
            </a:pPr>
            <a:r>
              <a:rPr sz="5100">
                <a:solidFill>
                  <a:srgbClr val="FFFFFF"/>
                </a:solidFill>
                <a:effectLst>
                  <a:outerShdw blurRad="50800" dist="38100" dir="5400000" rotWithShape="0">
                    <a:srgbClr val="000000"/>
                  </a:outerShdw>
                </a:effectLst>
              </a:rPr>
              <a:t>Title Text</a:t>
            </a:r>
          </a:p>
        </p:txBody>
      </p:sp>
      <p:sp>
        <p:nvSpPr>
          <p:cNvPr id="45" name="Shape 45"/>
          <p:cNvSpPr>
            <a:spLocks noGrp="1"/>
          </p:cNvSpPr>
          <p:nvPr>
            <p:ph type="body" idx="1"/>
          </p:nvPr>
        </p:nvSpPr>
        <p:spPr>
          <a:xfrm>
            <a:off x="553641" y="3420070"/>
            <a:ext cx="7947422" cy="2116336"/>
          </a:xfrm>
          <a:prstGeom prst="rect">
            <a:avLst/>
          </a:prstGeom>
        </p:spPr>
        <p:txBody>
          <a:bodyPr lIns="0" tIns="0" rIns="0" bIns="0"/>
          <a:lstStyle>
            <a:lvl1pPr marL="0" indent="0" defTabSz="410751">
              <a:spcBef>
                <a:spcPts val="844"/>
              </a:spcBef>
              <a:buSzTx/>
              <a:buFontTx/>
              <a:buNone/>
              <a:defRPr sz="3000">
                <a:solidFill>
                  <a:srgbClr val="73BFFF"/>
                </a:solidFill>
                <a:effectLst>
                  <a:outerShdw blurRad="50800" dist="38100" dir="5400000" rotWithShape="0">
                    <a:srgbClr val="000000"/>
                  </a:outerShdw>
                </a:effectLst>
                <a:latin typeface="+mn-lt"/>
                <a:ea typeface="+mn-ea"/>
                <a:cs typeface="+mn-cs"/>
                <a:sym typeface="Helvetica Neue Light"/>
              </a:defRPr>
            </a:lvl1pPr>
            <a:lvl2pPr marL="0" indent="0" defTabSz="410751">
              <a:spcBef>
                <a:spcPts val="844"/>
              </a:spcBef>
              <a:buSzTx/>
              <a:buFontTx/>
              <a:buNone/>
              <a:defRPr sz="3000">
                <a:solidFill>
                  <a:srgbClr val="73BFFF"/>
                </a:solidFill>
                <a:effectLst>
                  <a:outerShdw blurRad="50800" dist="38100" dir="5400000" rotWithShape="0">
                    <a:srgbClr val="000000"/>
                  </a:outerShdw>
                </a:effectLst>
                <a:latin typeface="+mn-lt"/>
                <a:ea typeface="+mn-ea"/>
                <a:cs typeface="+mn-cs"/>
                <a:sym typeface="Helvetica Neue Light"/>
              </a:defRPr>
            </a:lvl2pPr>
            <a:lvl3pPr marL="0" indent="0" defTabSz="410751">
              <a:spcBef>
                <a:spcPts val="844"/>
              </a:spcBef>
              <a:buSzTx/>
              <a:buFontTx/>
              <a:buNone/>
              <a:defRPr sz="3000">
                <a:solidFill>
                  <a:srgbClr val="73BFFF"/>
                </a:solidFill>
                <a:effectLst>
                  <a:outerShdw blurRad="50800" dist="38100" dir="5400000" rotWithShape="0">
                    <a:srgbClr val="000000"/>
                  </a:outerShdw>
                </a:effectLst>
                <a:latin typeface="+mn-lt"/>
                <a:ea typeface="+mn-ea"/>
                <a:cs typeface="+mn-cs"/>
                <a:sym typeface="Helvetica Neue Light"/>
              </a:defRPr>
            </a:lvl3pPr>
            <a:lvl4pPr marL="0" indent="0" defTabSz="410751">
              <a:spcBef>
                <a:spcPts val="844"/>
              </a:spcBef>
              <a:buSzTx/>
              <a:buFontTx/>
              <a:buNone/>
              <a:defRPr sz="3000">
                <a:solidFill>
                  <a:srgbClr val="73BFFF"/>
                </a:solidFill>
                <a:effectLst>
                  <a:outerShdw blurRad="50800" dist="38100" dir="5400000" rotWithShape="0">
                    <a:srgbClr val="000000"/>
                  </a:outerShdw>
                </a:effectLst>
                <a:latin typeface="+mn-lt"/>
                <a:ea typeface="+mn-ea"/>
                <a:cs typeface="+mn-cs"/>
                <a:sym typeface="Helvetica Neue Light"/>
              </a:defRPr>
            </a:lvl4pPr>
            <a:lvl5pPr marL="0" indent="0" defTabSz="410751">
              <a:spcBef>
                <a:spcPts val="844"/>
              </a:spcBef>
              <a:buSzTx/>
              <a:buFontTx/>
              <a:buNone/>
              <a:defRPr sz="3000">
                <a:solidFill>
                  <a:srgbClr val="73BFFF"/>
                </a:solidFill>
                <a:effectLst>
                  <a:outerShdw blurRad="50800" dist="38100" dir="5400000" rotWithShape="0">
                    <a:srgbClr val="000000"/>
                  </a:outerShdw>
                </a:effectLst>
                <a:latin typeface="+mn-lt"/>
                <a:ea typeface="+mn-ea"/>
                <a:cs typeface="+mn-cs"/>
                <a:sym typeface="Helvetica Neue Light"/>
              </a:defRPr>
            </a:lvl5pPr>
          </a:lstStyle>
          <a:p>
            <a:pPr lvl="0">
              <a:defRPr sz="1800">
                <a:solidFill>
                  <a:srgbClr val="000000"/>
                </a:solidFill>
                <a:effectLst/>
              </a:defRPr>
            </a:pPr>
            <a:r>
              <a:rPr sz="3000">
                <a:solidFill>
                  <a:srgbClr val="73BFFF"/>
                </a:solidFill>
                <a:effectLst>
                  <a:outerShdw blurRad="50800" dist="38100" dir="5400000" rotWithShape="0">
                    <a:srgbClr val="000000"/>
                  </a:outerShdw>
                </a:effectLst>
              </a:rPr>
              <a:t>Body Level One</a:t>
            </a:r>
          </a:p>
          <a:p>
            <a:pPr lvl="1">
              <a:defRPr sz="1800">
                <a:solidFill>
                  <a:srgbClr val="000000"/>
                </a:solidFill>
                <a:effectLst/>
              </a:defRPr>
            </a:pPr>
            <a:r>
              <a:rPr sz="3000">
                <a:solidFill>
                  <a:srgbClr val="73BFFF"/>
                </a:solidFill>
                <a:effectLst>
                  <a:outerShdw blurRad="50800" dist="38100" dir="5400000" rotWithShape="0">
                    <a:srgbClr val="000000"/>
                  </a:outerShdw>
                </a:effectLst>
              </a:rPr>
              <a:t>Body Level Two</a:t>
            </a:r>
          </a:p>
          <a:p>
            <a:pPr lvl="2">
              <a:defRPr sz="1800">
                <a:solidFill>
                  <a:srgbClr val="000000"/>
                </a:solidFill>
                <a:effectLst/>
              </a:defRPr>
            </a:pPr>
            <a:r>
              <a:rPr sz="3000">
                <a:solidFill>
                  <a:srgbClr val="73BFFF"/>
                </a:solidFill>
                <a:effectLst>
                  <a:outerShdw blurRad="50800" dist="38100" dir="5400000" rotWithShape="0">
                    <a:srgbClr val="000000"/>
                  </a:outerShdw>
                </a:effectLst>
              </a:rPr>
              <a:t>Body Level Three</a:t>
            </a:r>
          </a:p>
          <a:p>
            <a:pPr lvl="3">
              <a:defRPr sz="1800">
                <a:solidFill>
                  <a:srgbClr val="000000"/>
                </a:solidFill>
                <a:effectLst/>
              </a:defRPr>
            </a:pPr>
            <a:r>
              <a:rPr sz="3000">
                <a:solidFill>
                  <a:srgbClr val="73BFFF"/>
                </a:solidFill>
                <a:effectLst>
                  <a:outerShdw blurRad="50800" dist="38100" dir="5400000" rotWithShape="0">
                    <a:srgbClr val="000000"/>
                  </a:outerShdw>
                </a:effectLst>
              </a:rPr>
              <a:t>Body Level Four</a:t>
            </a:r>
          </a:p>
          <a:p>
            <a:pPr lvl="4">
              <a:defRPr sz="1800">
                <a:solidFill>
                  <a:srgbClr val="000000"/>
                </a:solidFill>
                <a:effectLst/>
              </a:defRPr>
            </a:pPr>
            <a:r>
              <a:rPr sz="3000">
                <a:solidFill>
                  <a:srgbClr val="73BFFF"/>
                </a:solidFill>
                <a:effectLst>
                  <a:outerShdw blurRad="50800" dist="38100" dir="5400000" rotWithShape="0">
                    <a:srgbClr val="000000"/>
                  </a:outerShdw>
                </a:effectLst>
              </a:rPr>
              <a:t>Body Level Five</a:t>
            </a:r>
          </a:p>
        </p:txBody>
      </p:sp>
    </p:spTree>
    <p:extLst>
      <p:ext uri="{BB962C8B-B14F-4D97-AF65-F5344CB8AC3E}">
        <p14:creationId xmlns:p14="http://schemas.microsoft.com/office/powerpoint/2010/main" val="1763965390"/>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2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 name="Shape 47"/>
          <p:cNvSpPr>
            <a:spLocks noGrp="1"/>
          </p:cNvSpPr>
          <p:nvPr>
            <p:ph type="title"/>
          </p:nvPr>
        </p:nvSpPr>
        <p:spPr>
          <a:xfrm>
            <a:off x="553641" y="178594"/>
            <a:ext cx="8036719" cy="1714500"/>
          </a:xfrm>
          <a:prstGeom prst="rect">
            <a:avLst/>
          </a:prstGeom>
        </p:spPr>
        <p:txBody>
          <a:bodyPr lIns="35717" tIns="35717" rIns="35717" bIns="35717">
            <a:noAutofit/>
          </a:bodyPr>
          <a:lstStyle>
            <a:lvl1pPr defTabSz="410751">
              <a:defRPr sz="5100" b="0">
                <a:solidFill>
                  <a:srgbClr val="FFFFFF"/>
                </a:solidFill>
                <a:effectLst>
                  <a:outerShdw blurRad="50800" dist="38100" dir="5400000" rotWithShape="0">
                    <a:srgbClr val="000000"/>
                  </a:outerShdw>
                </a:effectLst>
                <a:latin typeface="+mn-lt"/>
                <a:ea typeface="+mn-ea"/>
                <a:cs typeface="+mn-cs"/>
                <a:sym typeface="Helvetica Neue Light"/>
              </a:defRPr>
            </a:lvl1pPr>
          </a:lstStyle>
          <a:p>
            <a:pPr lvl="0">
              <a:defRPr sz="1800">
                <a:solidFill>
                  <a:srgbClr val="000000"/>
                </a:solidFill>
                <a:effectLst/>
              </a:defRPr>
            </a:pPr>
            <a:r>
              <a:rPr sz="5100">
                <a:solidFill>
                  <a:srgbClr val="FFFFFF"/>
                </a:solidFill>
                <a:effectLst>
                  <a:outerShdw blurRad="50800" dist="38100" dir="5400000" rotWithShape="0">
                    <a:srgbClr val="000000"/>
                  </a:outerShdw>
                </a:effectLst>
              </a:rPr>
              <a:t>Title Text</a:t>
            </a:r>
          </a:p>
        </p:txBody>
      </p:sp>
      <p:sp>
        <p:nvSpPr>
          <p:cNvPr id="48" name="Shape 48"/>
          <p:cNvSpPr>
            <a:spLocks noGrp="1"/>
          </p:cNvSpPr>
          <p:nvPr>
            <p:ph type="body" idx="1"/>
          </p:nvPr>
        </p:nvSpPr>
        <p:spPr>
          <a:xfrm>
            <a:off x="553641" y="1946672"/>
            <a:ext cx="8036719" cy="4018359"/>
          </a:xfrm>
          <a:prstGeom prst="rect">
            <a:avLst/>
          </a:prstGeom>
        </p:spPr>
        <p:txBody>
          <a:bodyPr lIns="35717" tIns="35717" rIns="35717" bIns="35717" anchor="ctr">
            <a:noAutofit/>
          </a:bodyPr>
          <a:lstStyle>
            <a:lvl1pPr marL="285740" indent="-285740" defTabSz="410751">
              <a:spcBef>
                <a:spcPts val="1687"/>
              </a:spcBef>
              <a:buSzPct val="30000"/>
              <a:buFontTx/>
              <a:buBlip>
                <a:blip r:embed="rId3"/>
              </a:buBlip>
              <a:defRPr sz="2500">
                <a:solidFill>
                  <a:srgbClr val="FFFFFF"/>
                </a:solidFill>
                <a:effectLst>
                  <a:outerShdw blurRad="50800" dist="38100" dir="5400000" rotWithShape="0">
                    <a:srgbClr val="000000"/>
                  </a:outerShdw>
                </a:effectLst>
                <a:latin typeface="+mn-lt"/>
                <a:ea typeface="+mn-ea"/>
                <a:cs typeface="+mn-cs"/>
                <a:sym typeface="Helvetica Neue Light"/>
              </a:defRPr>
            </a:lvl1pPr>
            <a:lvl2pPr marL="598268" indent="-285740" defTabSz="410751">
              <a:spcBef>
                <a:spcPts val="1687"/>
              </a:spcBef>
              <a:buSzPct val="30000"/>
              <a:buFontTx/>
              <a:buBlip>
                <a:blip r:embed="rId3"/>
              </a:buBlip>
              <a:defRPr sz="2500">
                <a:solidFill>
                  <a:srgbClr val="FFFFFF"/>
                </a:solidFill>
                <a:effectLst>
                  <a:outerShdw blurRad="50800" dist="38100" dir="5400000" rotWithShape="0">
                    <a:srgbClr val="000000"/>
                  </a:outerShdw>
                </a:effectLst>
                <a:latin typeface="+mn-lt"/>
                <a:ea typeface="+mn-ea"/>
                <a:cs typeface="+mn-cs"/>
                <a:sym typeface="Helvetica Neue Light"/>
              </a:defRPr>
            </a:lvl2pPr>
            <a:lvl3pPr marL="910796" indent="-285740" defTabSz="410751">
              <a:spcBef>
                <a:spcPts val="1687"/>
              </a:spcBef>
              <a:buSzPct val="30000"/>
              <a:buFontTx/>
              <a:buBlip>
                <a:blip r:embed="rId3"/>
              </a:buBlip>
              <a:defRPr sz="2500">
                <a:solidFill>
                  <a:srgbClr val="FFFFFF"/>
                </a:solidFill>
                <a:effectLst>
                  <a:outerShdw blurRad="50800" dist="38100" dir="5400000" rotWithShape="0">
                    <a:srgbClr val="000000"/>
                  </a:outerShdw>
                </a:effectLst>
                <a:latin typeface="+mn-lt"/>
                <a:ea typeface="+mn-ea"/>
                <a:cs typeface="+mn-cs"/>
                <a:sym typeface="Helvetica Neue Light"/>
              </a:defRPr>
            </a:lvl3pPr>
            <a:lvl4pPr marL="1223324" indent="-285740" defTabSz="410751">
              <a:spcBef>
                <a:spcPts val="1687"/>
              </a:spcBef>
              <a:buSzPct val="30000"/>
              <a:buFontTx/>
              <a:buBlip>
                <a:blip r:embed="rId3"/>
              </a:buBlip>
              <a:defRPr sz="2500">
                <a:solidFill>
                  <a:srgbClr val="FFFFFF"/>
                </a:solidFill>
                <a:effectLst>
                  <a:outerShdw blurRad="50800" dist="38100" dir="5400000" rotWithShape="0">
                    <a:srgbClr val="000000"/>
                  </a:outerShdw>
                </a:effectLst>
                <a:latin typeface="+mn-lt"/>
                <a:ea typeface="+mn-ea"/>
                <a:cs typeface="+mn-cs"/>
                <a:sym typeface="Helvetica Neue Light"/>
              </a:defRPr>
            </a:lvl4pPr>
            <a:lvl5pPr marL="1535852" indent="-285740" defTabSz="410751">
              <a:spcBef>
                <a:spcPts val="1687"/>
              </a:spcBef>
              <a:buSzPct val="30000"/>
              <a:buFontTx/>
              <a:buBlip>
                <a:blip r:embed="rId3"/>
              </a:buBlip>
              <a:defRPr sz="2500">
                <a:solidFill>
                  <a:srgbClr val="FFFFFF"/>
                </a:solidFill>
                <a:effectLst>
                  <a:outerShdw blurRad="50800" dist="38100" dir="5400000" rotWithShape="0">
                    <a:srgbClr val="000000"/>
                  </a:outerShdw>
                </a:effectLst>
                <a:latin typeface="+mn-lt"/>
                <a:ea typeface="+mn-ea"/>
                <a:cs typeface="+mn-cs"/>
                <a:sym typeface="Helvetica Neue Light"/>
              </a:defRPr>
            </a:lvl5pPr>
          </a:lstStyle>
          <a:p>
            <a:pPr lvl="0">
              <a:defRPr sz="1800">
                <a:solidFill>
                  <a:srgbClr val="000000"/>
                </a:solidFill>
                <a:effectLst/>
              </a:defRPr>
            </a:pPr>
            <a:r>
              <a:rPr sz="2500">
                <a:solidFill>
                  <a:srgbClr val="FFFFFF"/>
                </a:solidFill>
                <a:effectLst>
                  <a:outerShdw blurRad="50800" dist="38100" dir="5400000" rotWithShape="0">
                    <a:srgbClr val="000000"/>
                  </a:outerShdw>
                </a:effectLst>
              </a:rPr>
              <a:t>Body Level One</a:t>
            </a:r>
          </a:p>
          <a:p>
            <a:pPr lvl="1">
              <a:defRPr sz="1800">
                <a:solidFill>
                  <a:srgbClr val="000000"/>
                </a:solidFill>
                <a:effectLst/>
              </a:defRPr>
            </a:pPr>
            <a:r>
              <a:rPr sz="2500">
                <a:solidFill>
                  <a:srgbClr val="FFFFFF"/>
                </a:solidFill>
                <a:effectLst>
                  <a:outerShdw blurRad="50800" dist="38100" dir="5400000" rotWithShape="0">
                    <a:srgbClr val="000000"/>
                  </a:outerShdw>
                </a:effectLst>
              </a:rPr>
              <a:t>Body Level Two</a:t>
            </a:r>
          </a:p>
          <a:p>
            <a:pPr lvl="2">
              <a:defRPr sz="1800">
                <a:solidFill>
                  <a:srgbClr val="000000"/>
                </a:solidFill>
                <a:effectLst/>
              </a:defRPr>
            </a:pPr>
            <a:r>
              <a:rPr sz="2500">
                <a:solidFill>
                  <a:srgbClr val="FFFFFF"/>
                </a:solidFill>
                <a:effectLst>
                  <a:outerShdw blurRad="50800" dist="38100" dir="5400000" rotWithShape="0">
                    <a:srgbClr val="000000"/>
                  </a:outerShdw>
                </a:effectLst>
              </a:rPr>
              <a:t>Body Level Three</a:t>
            </a:r>
          </a:p>
          <a:p>
            <a:pPr lvl="3">
              <a:defRPr sz="1800">
                <a:solidFill>
                  <a:srgbClr val="000000"/>
                </a:solidFill>
                <a:effectLst/>
              </a:defRPr>
            </a:pPr>
            <a:r>
              <a:rPr sz="2500">
                <a:solidFill>
                  <a:srgbClr val="FFFFFF"/>
                </a:solidFill>
                <a:effectLst>
                  <a:outerShdw blurRad="50800" dist="38100" dir="5400000" rotWithShape="0">
                    <a:srgbClr val="000000"/>
                  </a:outerShdw>
                </a:effectLst>
              </a:rPr>
              <a:t>Body Level Four</a:t>
            </a:r>
          </a:p>
          <a:p>
            <a:pPr lvl="4">
              <a:defRPr sz="1800">
                <a:solidFill>
                  <a:srgbClr val="000000"/>
                </a:solidFill>
                <a:effectLst/>
              </a:defRPr>
            </a:pPr>
            <a:r>
              <a:rPr sz="2500">
                <a:solidFill>
                  <a:srgbClr val="FFFFFF"/>
                </a:solidFill>
                <a:effectLst>
                  <a:outerShdw blurRad="50800" dist="38100" dir="5400000" rotWithShape="0">
                    <a:srgbClr val="000000"/>
                  </a:outerShdw>
                </a:effectLst>
              </a:rPr>
              <a:t>Body Level Five</a:t>
            </a:r>
          </a:p>
        </p:txBody>
      </p:sp>
    </p:spTree>
    <p:extLst>
      <p:ext uri="{BB962C8B-B14F-4D97-AF65-F5344CB8AC3E}">
        <p14:creationId xmlns:p14="http://schemas.microsoft.com/office/powerpoint/2010/main" val="1414776641"/>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2_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Shape 50"/>
          <p:cNvSpPr>
            <a:spLocks noGrp="1"/>
          </p:cNvSpPr>
          <p:nvPr>
            <p:ph type="title"/>
          </p:nvPr>
        </p:nvSpPr>
        <p:spPr>
          <a:xfrm>
            <a:off x="892969" y="1151930"/>
            <a:ext cx="7358063" cy="2321719"/>
          </a:xfrm>
          <a:prstGeom prst="rect">
            <a:avLst/>
          </a:prstGeom>
        </p:spPr>
        <p:txBody>
          <a:bodyPr lIns="0" tIns="0" rIns="0" bIns="0" anchor="b">
            <a:noAutofit/>
          </a:bodyPr>
          <a:lstStyle>
            <a:lvl1pPr algn="ctr" defTabSz="410751">
              <a:defRPr sz="5900" b="0">
                <a:solidFill>
                  <a:srgbClr val="FFFFFF"/>
                </a:solidFill>
                <a:latin typeface="+mj-lt"/>
                <a:ea typeface="+mj-ea"/>
                <a:cs typeface="+mj-cs"/>
                <a:sym typeface="Gill Sans"/>
              </a:defRPr>
            </a:lvl1pPr>
          </a:lstStyle>
          <a:p>
            <a:pPr lvl="0">
              <a:defRPr sz="1800">
                <a:solidFill>
                  <a:srgbClr val="000000"/>
                </a:solidFill>
              </a:defRPr>
            </a:pPr>
            <a:r>
              <a:rPr sz="5900">
                <a:solidFill>
                  <a:srgbClr val="FFFFFF"/>
                </a:solidFill>
              </a:rPr>
              <a:t>Title Text</a:t>
            </a:r>
          </a:p>
        </p:txBody>
      </p:sp>
      <p:sp>
        <p:nvSpPr>
          <p:cNvPr id="51" name="Shape 51"/>
          <p:cNvSpPr>
            <a:spLocks noGrp="1"/>
          </p:cNvSpPr>
          <p:nvPr>
            <p:ph type="body" idx="1"/>
          </p:nvPr>
        </p:nvSpPr>
        <p:spPr>
          <a:xfrm>
            <a:off x="892969" y="3536156"/>
            <a:ext cx="7358063" cy="794742"/>
          </a:xfrm>
          <a:prstGeom prst="rect">
            <a:avLst/>
          </a:prstGeom>
        </p:spPr>
        <p:txBody>
          <a:bodyPr lIns="0" tIns="0" rIns="0" bIns="0">
            <a:noAutofit/>
          </a:bodyPr>
          <a:lstStyle>
            <a:lvl1pPr marL="0" indent="0" algn="ctr" defTabSz="410751">
              <a:spcBef>
                <a:spcPts val="0"/>
              </a:spcBef>
              <a:buSzTx/>
              <a:buFontTx/>
              <a:buNone/>
              <a:defRPr sz="2500">
                <a:solidFill>
                  <a:srgbClr val="FFFFFF"/>
                </a:solidFill>
                <a:latin typeface="+mj-lt"/>
                <a:ea typeface="+mj-ea"/>
                <a:cs typeface="+mj-cs"/>
                <a:sym typeface="Gill Sans"/>
              </a:defRPr>
            </a:lvl1pPr>
            <a:lvl2pPr marL="0" indent="0" algn="ctr" defTabSz="410751">
              <a:spcBef>
                <a:spcPts val="0"/>
              </a:spcBef>
              <a:buSzTx/>
              <a:buFontTx/>
              <a:buNone/>
              <a:defRPr sz="2500">
                <a:solidFill>
                  <a:srgbClr val="FFFFFF"/>
                </a:solidFill>
                <a:latin typeface="+mj-lt"/>
                <a:ea typeface="+mj-ea"/>
                <a:cs typeface="+mj-cs"/>
                <a:sym typeface="Gill Sans"/>
              </a:defRPr>
            </a:lvl2pPr>
            <a:lvl3pPr marL="0" indent="0" algn="ctr" defTabSz="410751">
              <a:spcBef>
                <a:spcPts val="0"/>
              </a:spcBef>
              <a:buSzTx/>
              <a:buFontTx/>
              <a:buNone/>
              <a:defRPr sz="2500">
                <a:solidFill>
                  <a:srgbClr val="FFFFFF"/>
                </a:solidFill>
                <a:latin typeface="+mj-lt"/>
                <a:ea typeface="+mj-ea"/>
                <a:cs typeface="+mj-cs"/>
                <a:sym typeface="Gill Sans"/>
              </a:defRPr>
            </a:lvl3pPr>
            <a:lvl4pPr marL="0" indent="0" algn="ctr" defTabSz="410751">
              <a:spcBef>
                <a:spcPts val="0"/>
              </a:spcBef>
              <a:buSzTx/>
              <a:buFontTx/>
              <a:buNone/>
              <a:defRPr sz="2500">
                <a:solidFill>
                  <a:srgbClr val="FFFFFF"/>
                </a:solidFill>
                <a:latin typeface="+mj-lt"/>
                <a:ea typeface="+mj-ea"/>
                <a:cs typeface="+mj-cs"/>
                <a:sym typeface="Gill Sans"/>
              </a:defRPr>
            </a:lvl4pPr>
            <a:lvl5pPr marL="0" indent="0" algn="ctr" defTabSz="410751">
              <a:spcBef>
                <a:spcPts val="0"/>
              </a:spcBef>
              <a:buSzTx/>
              <a:buFontTx/>
              <a:buNone/>
              <a:defRPr sz="2500">
                <a:solidFill>
                  <a:srgbClr val="FFFFFF"/>
                </a:solidFill>
                <a:latin typeface="+mj-lt"/>
                <a:ea typeface="+mj-ea"/>
                <a:cs typeface="+mj-cs"/>
                <a:sym typeface="Gill Sans"/>
              </a:defRPr>
            </a:lvl5pPr>
          </a:lstStyle>
          <a:p>
            <a:pPr lvl="0">
              <a:defRPr sz="1800">
                <a:solidFill>
                  <a:srgbClr val="000000"/>
                </a:solidFill>
              </a:defRPr>
            </a:pPr>
            <a:r>
              <a:rPr sz="2500">
                <a:solidFill>
                  <a:srgbClr val="FFFFFF"/>
                </a:solidFill>
              </a:rPr>
              <a:t>Body Level One</a:t>
            </a:r>
          </a:p>
          <a:p>
            <a:pPr lvl="1">
              <a:defRPr sz="1800">
                <a:solidFill>
                  <a:srgbClr val="000000"/>
                </a:solidFill>
              </a:defRPr>
            </a:pPr>
            <a:r>
              <a:rPr sz="2500">
                <a:solidFill>
                  <a:srgbClr val="FFFFFF"/>
                </a:solidFill>
              </a:rPr>
              <a:t>Body Level Two</a:t>
            </a:r>
          </a:p>
          <a:p>
            <a:pPr lvl="2">
              <a:defRPr sz="1800">
                <a:solidFill>
                  <a:srgbClr val="000000"/>
                </a:solidFill>
              </a:defRPr>
            </a:pPr>
            <a:r>
              <a:rPr sz="2500">
                <a:solidFill>
                  <a:srgbClr val="FFFFFF"/>
                </a:solidFill>
              </a:rPr>
              <a:t>Body Level Three</a:t>
            </a:r>
          </a:p>
          <a:p>
            <a:pPr lvl="3">
              <a:defRPr sz="1800">
                <a:solidFill>
                  <a:srgbClr val="000000"/>
                </a:solidFill>
              </a:defRPr>
            </a:pPr>
            <a:r>
              <a:rPr sz="2500">
                <a:solidFill>
                  <a:srgbClr val="FFFFFF"/>
                </a:solidFill>
              </a:rPr>
              <a:t>Body Level Four</a:t>
            </a:r>
          </a:p>
          <a:p>
            <a:pPr lvl="4">
              <a:defRPr sz="1800">
                <a:solidFill>
                  <a:srgbClr val="000000"/>
                </a:solidFill>
              </a:defRPr>
            </a:pPr>
            <a:r>
              <a:rPr sz="2500">
                <a:solidFill>
                  <a:srgbClr val="FFFFFF"/>
                </a:solidFill>
              </a:rPr>
              <a:t>Body Level Five</a:t>
            </a:r>
          </a:p>
        </p:txBody>
      </p:sp>
    </p:spTree>
    <p:extLst>
      <p:ext uri="{BB962C8B-B14F-4D97-AF65-F5344CB8AC3E}">
        <p14:creationId xmlns:p14="http://schemas.microsoft.com/office/powerpoint/2010/main" val="3090838580"/>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3_Title &amp; Subtitle">
    <p:bg>
      <p:bgPr>
        <a:solidFill>
          <a:srgbClr val="FFFFFF"/>
        </a:solidFill>
        <a:effectLst/>
      </p:bgPr>
    </p:bg>
    <p:spTree>
      <p:nvGrpSpPr>
        <p:cNvPr id="1" name=""/>
        <p:cNvGrpSpPr/>
        <p:nvPr/>
      </p:nvGrpSpPr>
      <p:grpSpPr>
        <a:xfrm>
          <a:off x="0" y="0"/>
          <a:ext cx="0" cy="0"/>
          <a:chOff x="0" y="0"/>
          <a:chExt cx="0" cy="0"/>
        </a:xfrm>
      </p:grpSpPr>
      <p:sp>
        <p:nvSpPr>
          <p:cNvPr id="53" name="Shape 53"/>
          <p:cNvSpPr>
            <a:spLocks noGrp="1"/>
          </p:cNvSpPr>
          <p:nvPr>
            <p:ph type="title"/>
          </p:nvPr>
        </p:nvSpPr>
        <p:spPr>
          <a:xfrm>
            <a:off x="892969" y="1151930"/>
            <a:ext cx="7358063" cy="2321719"/>
          </a:xfrm>
          <a:prstGeom prst="rect">
            <a:avLst/>
          </a:prstGeom>
        </p:spPr>
        <p:txBody>
          <a:bodyPr lIns="0" tIns="0" rIns="0" bIns="0" anchor="b"/>
          <a:lstStyle>
            <a:lvl1pPr algn="ctr" defTabSz="410751">
              <a:defRPr sz="5600" b="0">
                <a:solidFill>
                  <a:srgbClr val="000000"/>
                </a:solidFill>
                <a:latin typeface="Helvetica Light"/>
                <a:ea typeface="Helvetica Light"/>
                <a:cs typeface="Helvetica Light"/>
                <a:sym typeface="Helvetica Light"/>
              </a:defRPr>
            </a:lvl1pPr>
          </a:lstStyle>
          <a:p>
            <a:pPr lvl="0">
              <a:defRPr sz="1800"/>
            </a:pPr>
            <a:r>
              <a:rPr sz="5600"/>
              <a:t>Title Text</a:t>
            </a:r>
          </a:p>
        </p:txBody>
      </p:sp>
      <p:sp>
        <p:nvSpPr>
          <p:cNvPr id="54" name="Shape 54"/>
          <p:cNvSpPr>
            <a:spLocks noGrp="1"/>
          </p:cNvSpPr>
          <p:nvPr>
            <p:ph type="body" idx="1"/>
          </p:nvPr>
        </p:nvSpPr>
        <p:spPr>
          <a:xfrm>
            <a:off x="892969" y="3536156"/>
            <a:ext cx="7358063" cy="794742"/>
          </a:xfrm>
          <a:prstGeom prst="rect">
            <a:avLst/>
          </a:prstGeom>
        </p:spPr>
        <p:txBody>
          <a:bodyPr lIns="0" tIns="0" rIns="0" bIns="0"/>
          <a:lstStyle>
            <a:lvl1pPr marL="0" indent="0" algn="ctr" defTabSz="410751">
              <a:spcBef>
                <a:spcPts val="0"/>
              </a:spcBef>
              <a:buSzTx/>
              <a:buFontTx/>
              <a:buNone/>
              <a:defRPr sz="2200">
                <a:latin typeface="Helvetica Light"/>
                <a:ea typeface="Helvetica Light"/>
                <a:cs typeface="Helvetica Light"/>
                <a:sym typeface="Helvetica Light"/>
              </a:defRPr>
            </a:lvl1pPr>
            <a:lvl2pPr marL="0" indent="160729" algn="ctr" defTabSz="410751">
              <a:spcBef>
                <a:spcPts val="0"/>
              </a:spcBef>
              <a:buSzTx/>
              <a:buFontTx/>
              <a:buNone/>
              <a:defRPr sz="2200">
                <a:latin typeface="Helvetica Light"/>
                <a:ea typeface="Helvetica Light"/>
                <a:cs typeface="Helvetica Light"/>
                <a:sym typeface="Helvetica Light"/>
              </a:defRPr>
            </a:lvl2pPr>
            <a:lvl3pPr marL="0" indent="321457" algn="ctr" defTabSz="410751">
              <a:spcBef>
                <a:spcPts val="0"/>
              </a:spcBef>
              <a:buSzTx/>
              <a:buFontTx/>
              <a:buNone/>
              <a:defRPr sz="2200">
                <a:latin typeface="Helvetica Light"/>
                <a:ea typeface="Helvetica Light"/>
                <a:cs typeface="Helvetica Light"/>
                <a:sym typeface="Helvetica Light"/>
              </a:defRPr>
            </a:lvl3pPr>
            <a:lvl4pPr marL="0" indent="482186" algn="ctr" defTabSz="410751">
              <a:spcBef>
                <a:spcPts val="0"/>
              </a:spcBef>
              <a:buSzTx/>
              <a:buFontTx/>
              <a:buNone/>
              <a:defRPr sz="2200">
                <a:latin typeface="Helvetica Light"/>
                <a:ea typeface="Helvetica Light"/>
                <a:cs typeface="Helvetica Light"/>
                <a:sym typeface="Helvetica Light"/>
              </a:defRPr>
            </a:lvl4pPr>
            <a:lvl5pPr marL="0" indent="642915" algn="ctr" defTabSz="410751">
              <a:spcBef>
                <a:spcPts val="0"/>
              </a:spcBef>
              <a:buSzTx/>
              <a:buFontTx/>
              <a:buNone/>
              <a:defRPr sz="2200">
                <a:latin typeface="Helvetica Light"/>
                <a:ea typeface="Helvetica Light"/>
                <a:cs typeface="Helvetica Light"/>
                <a:sym typeface="Helvetica Light"/>
              </a:defRPr>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1395339503"/>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pPr lvl="0">
              <a:defRPr sz="1800" b="0">
                <a:solidFill>
                  <a:srgbClr val="000000"/>
                </a:solidFill>
              </a:defRPr>
            </a:pPr>
            <a:r>
              <a:rPr sz="2700" b="1">
                <a:solidFill>
                  <a:srgbClr val="364359"/>
                </a:solidFill>
              </a:rPr>
              <a:t>Title Text</a:t>
            </a:r>
          </a:p>
        </p:txBody>
      </p:sp>
      <p:sp>
        <p:nvSpPr>
          <p:cNvPr id="57" name="Shape 57"/>
          <p:cNvSpPr>
            <a:spLocks noGrp="1"/>
          </p:cNvSpPr>
          <p:nvPr>
            <p:ph type="body" idx="1"/>
          </p:nvPr>
        </p:nvSpPr>
        <p:spPr>
          <a:prstGeom prst="rect">
            <a:avLst/>
          </a:prstGeom>
        </p:spPr>
        <p:txBody>
          <a:bodyPr/>
          <a:lstStyle/>
          <a:p>
            <a:pPr lvl="0">
              <a:defRPr sz="1800"/>
            </a:pPr>
            <a:r>
              <a:rPr sz="2700"/>
              <a:t>Body Level One</a:t>
            </a:r>
          </a:p>
          <a:p>
            <a:pPr lvl="1">
              <a:defRPr sz="1800"/>
            </a:pPr>
            <a:r>
              <a:rPr sz="2700"/>
              <a:t>Body Level Two</a:t>
            </a:r>
          </a:p>
          <a:p>
            <a:pPr lvl="2">
              <a:defRPr sz="1800"/>
            </a:pPr>
            <a:r>
              <a:rPr sz="2700"/>
              <a:t>Body Level Three</a:t>
            </a:r>
          </a:p>
          <a:p>
            <a:pPr lvl="3">
              <a:defRPr sz="1800"/>
            </a:pPr>
            <a:r>
              <a:rPr sz="2700"/>
              <a:t>Body Level Four</a:t>
            </a:r>
          </a:p>
          <a:p>
            <a:pPr lvl="4">
              <a:defRPr sz="1800"/>
            </a:pPr>
            <a:r>
              <a:rPr sz="2700"/>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1575787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F1073D-E6FB-014E-A69B-61323D481694}" type="datetime1">
              <a:rPr lang="en-US" smtClean="0"/>
              <a:t>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3F344A3C-B014-9844-8081-CA08F1419EA2}" type="slidenum">
              <a:rPr lang="en-US" smtClean="0"/>
              <a:pPr/>
              <a:t>‹#›</a:t>
            </a:fld>
            <a:endParaRPr lang="en-US" dirty="0"/>
          </a:p>
        </p:txBody>
      </p:sp>
    </p:spTree>
    <p:extLst>
      <p:ext uri="{BB962C8B-B14F-4D97-AF65-F5344CB8AC3E}">
        <p14:creationId xmlns:p14="http://schemas.microsoft.com/office/powerpoint/2010/main" val="22802096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3_Title &amp; Bullets">
    <p:bg>
      <p:bgPr>
        <a:solidFill>
          <a:srgbClr val="FFFFFF"/>
        </a:solidFill>
        <a:effectLst/>
      </p:bgPr>
    </p:bg>
    <p:spTree>
      <p:nvGrpSpPr>
        <p:cNvPr id="1" name=""/>
        <p:cNvGrpSpPr/>
        <p:nvPr/>
      </p:nvGrpSpPr>
      <p:grpSpPr>
        <a:xfrm>
          <a:off x="0" y="0"/>
          <a:ext cx="0" cy="0"/>
          <a:chOff x="0" y="0"/>
          <a:chExt cx="0" cy="0"/>
        </a:xfrm>
      </p:grpSpPr>
      <p:sp>
        <p:nvSpPr>
          <p:cNvPr id="60" name="Shape 60"/>
          <p:cNvSpPr>
            <a:spLocks noGrp="1"/>
          </p:cNvSpPr>
          <p:nvPr>
            <p:ph type="title"/>
          </p:nvPr>
        </p:nvSpPr>
        <p:spPr>
          <a:xfrm>
            <a:off x="669727" y="312539"/>
            <a:ext cx="7804547" cy="1518047"/>
          </a:xfrm>
          <a:prstGeom prst="rect">
            <a:avLst/>
          </a:prstGeom>
        </p:spPr>
        <p:txBody>
          <a:bodyPr lIns="0" tIns="0" rIns="0" bIns="0"/>
          <a:lstStyle>
            <a:lvl1pPr algn="ctr" defTabSz="410751">
              <a:defRPr sz="5600" b="0">
                <a:solidFill>
                  <a:srgbClr val="000000"/>
                </a:solidFill>
                <a:latin typeface="Helvetica Light"/>
                <a:ea typeface="Helvetica Light"/>
                <a:cs typeface="Helvetica Light"/>
                <a:sym typeface="Helvetica Light"/>
              </a:defRPr>
            </a:lvl1pPr>
          </a:lstStyle>
          <a:p>
            <a:pPr lvl="0">
              <a:defRPr sz="1800"/>
            </a:pPr>
            <a:r>
              <a:rPr sz="5600"/>
              <a:t>Title Text</a:t>
            </a:r>
          </a:p>
        </p:txBody>
      </p:sp>
      <p:sp>
        <p:nvSpPr>
          <p:cNvPr id="61" name="Shape 61"/>
          <p:cNvSpPr>
            <a:spLocks noGrp="1"/>
          </p:cNvSpPr>
          <p:nvPr>
            <p:ph type="body" idx="1"/>
          </p:nvPr>
        </p:nvSpPr>
        <p:spPr>
          <a:xfrm>
            <a:off x="669727" y="1830586"/>
            <a:ext cx="7804547" cy="4420195"/>
          </a:xfrm>
          <a:prstGeom prst="rect">
            <a:avLst/>
          </a:prstGeom>
        </p:spPr>
        <p:txBody>
          <a:bodyPr lIns="0" tIns="0" rIns="0" bIns="0" anchor="ctr"/>
          <a:lstStyle>
            <a:lvl1pPr marL="312528" indent="-312528" defTabSz="410751">
              <a:spcBef>
                <a:spcPts val="2953"/>
              </a:spcBef>
              <a:buSzPct val="75000"/>
              <a:buFontTx/>
              <a:defRPr sz="2500">
                <a:latin typeface="Helvetica Light"/>
                <a:ea typeface="Helvetica Light"/>
                <a:cs typeface="Helvetica Light"/>
                <a:sym typeface="Helvetica Light"/>
              </a:defRPr>
            </a:lvl1pPr>
            <a:lvl2pPr marL="625056" indent="-312528" defTabSz="410751">
              <a:spcBef>
                <a:spcPts val="2953"/>
              </a:spcBef>
              <a:buSzPct val="75000"/>
              <a:buFontTx/>
              <a:buChar char="•"/>
              <a:defRPr sz="2500">
                <a:latin typeface="Helvetica Light"/>
                <a:ea typeface="Helvetica Light"/>
                <a:cs typeface="Helvetica Light"/>
                <a:sym typeface="Helvetica Light"/>
              </a:defRPr>
            </a:lvl2pPr>
            <a:lvl3pPr marL="937584" indent="-312528" defTabSz="410751">
              <a:spcBef>
                <a:spcPts val="2953"/>
              </a:spcBef>
              <a:buSzPct val="75000"/>
              <a:buFontTx/>
              <a:defRPr sz="2500">
                <a:latin typeface="Helvetica Light"/>
                <a:ea typeface="Helvetica Light"/>
                <a:cs typeface="Helvetica Light"/>
                <a:sym typeface="Helvetica Light"/>
              </a:defRPr>
            </a:lvl3pPr>
            <a:lvl4pPr marL="1250112" indent="-312528" defTabSz="410751">
              <a:spcBef>
                <a:spcPts val="2953"/>
              </a:spcBef>
              <a:buSzPct val="75000"/>
              <a:buFontTx/>
              <a:buChar char="•"/>
              <a:defRPr sz="2500">
                <a:latin typeface="Helvetica Light"/>
                <a:ea typeface="Helvetica Light"/>
                <a:cs typeface="Helvetica Light"/>
                <a:sym typeface="Helvetica Light"/>
              </a:defRPr>
            </a:lvl4pPr>
            <a:lvl5pPr marL="1562640" indent="-312528" defTabSz="410751">
              <a:spcBef>
                <a:spcPts val="2953"/>
              </a:spcBef>
              <a:buSzPct val="75000"/>
              <a:buFontTx/>
              <a:buChar char="•"/>
              <a:defRPr sz="2500">
                <a:latin typeface="Helvetica Light"/>
                <a:ea typeface="Helvetica Light"/>
                <a:cs typeface="Helvetica Light"/>
                <a:sym typeface="Helvetica Light"/>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211399213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 name="Shape 63"/>
          <p:cNvSpPr>
            <a:spLocks noGrp="1"/>
          </p:cNvSpPr>
          <p:nvPr>
            <p:ph type="title"/>
          </p:nvPr>
        </p:nvSpPr>
        <p:spPr>
          <a:xfrm>
            <a:off x="685800" y="3432175"/>
            <a:ext cx="7772401" cy="1622426"/>
          </a:xfrm>
          <a:prstGeom prst="rect">
            <a:avLst/>
          </a:prstGeom>
        </p:spPr>
        <p:txBody>
          <a:bodyPr/>
          <a:lstStyle>
            <a:lvl1pPr algn="ctr">
              <a:defRPr>
                <a:solidFill>
                  <a:srgbClr val="FFFFFF"/>
                </a:solidFill>
              </a:defRPr>
            </a:lvl1pPr>
          </a:lstStyle>
          <a:p>
            <a:pPr lvl="0">
              <a:defRPr sz="1800" b="0">
                <a:solidFill>
                  <a:srgbClr val="000000"/>
                </a:solidFill>
              </a:defRPr>
            </a:pPr>
            <a:r>
              <a:rPr sz="2700" b="1">
                <a:solidFill>
                  <a:srgbClr val="FFFFFF"/>
                </a:solidFill>
              </a:rPr>
              <a:t>Title Text</a:t>
            </a:r>
          </a:p>
        </p:txBody>
      </p:sp>
      <p:sp>
        <p:nvSpPr>
          <p:cNvPr id="64" name="Shape 64"/>
          <p:cNvSpPr>
            <a:spLocks noGrp="1"/>
          </p:cNvSpPr>
          <p:nvPr>
            <p:ph type="body" idx="1"/>
          </p:nvPr>
        </p:nvSpPr>
        <p:spPr>
          <a:xfrm>
            <a:off x="1371600" y="5054600"/>
            <a:ext cx="6400801" cy="1803400"/>
          </a:xfrm>
          <a:prstGeom prst="rect">
            <a:avLst/>
          </a:prstGeom>
        </p:spPr>
        <p:txBody>
          <a:bodyPr/>
          <a:lstStyle>
            <a:lvl1pPr marL="0" indent="0" algn="ctr">
              <a:buSzTx/>
              <a:buFontTx/>
              <a:buNone/>
              <a:defRPr>
                <a:solidFill>
                  <a:srgbClr val="262F3F"/>
                </a:solidFill>
              </a:defRPr>
            </a:lvl1pPr>
            <a:lvl2pPr marL="0" indent="321457" algn="ctr">
              <a:buSzTx/>
              <a:buFontTx/>
              <a:buNone/>
              <a:defRPr>
                <a:solidFill>
                  <a:srgbClr val="262F3F"/>
                </a:solidFill>
              </a:defRPr>
            </a:lvl2pPr>
            <a:lvl3pPr marL="0" indent="642915" algn="ctr">
              <a:buSzTx/>
              <a:buFontTx/>
              <a:buNone/>
              <a:defRPr>
                <a:solidFill>
                  <a:srgbClr val="262F3F"/>
                </a:solidFill>
              </a:defRPr>
            </a:lvl3pPr>
            <a:lvl4pPr marL="0" indent="964372" algn="ctr">
              <a:buSzTx/>
              <a:buFontTx/>
              <a:buNone/>
              <a:defRPr>
                <a:solidFill>
                  <a:srgbClr val="262F3F"/>
                </a:solidFill>
              </a:defRPr>
            </a:lvl4pPr>
            <a:lvl5pPr marL="0" indent="1285829" algn="ctr">
              <a:buSzTx/>
              <a:buFontTx/>
              <a:buNone/>
              <a:defRPr>
                <a:solidFill>
                  <a:srgbClr val="262F3F"/>
                </a:solidFill>
              </a:defRPr>
            </a:lvl5pPr>
          </a:lstStyle>
          <a:p>
            <a:pPr lvl="0">
              <a:defRPr sz="1800">
                <a:solidFill>
                  <a:srgbClr val="000000"/>
                </a:solidFill>
              </a:defRPr>
            </a:pPr>
            <a:r>
              <a:rPr sz="2700">
                <a:solidFill>
                  <a:srgbClr val="262F3F"/>
                </a:solidFill>
              </a:rPr>
              <a:t>Body Level One</a:t>
            </a:r>
          </a:p>
          <a:p>
            <a:pPr lvl="1">
              <a:defRPr sz="1800">
                <a:solidFill>
                  <a:srgbClr val="000000"/>
                </a:solidFill>
              </a:defRPr>
            </a:pPr>
            <a:r>
              <a:rPr sz="2700">
                <a:solidFill>
                  <a:srgbClr val="262F3F"/>
                </a:solidFill>
              </a:rPr>
              <a:t>Body Level Two</a:t>
            </a:r>
          </a:p>
          <a:p>
            <a:pPr lvl="2">
              <a:defRPr sz="1800">
                <a:solidFill>
                  <a:srgbClr val="000000"/>
                </a:solidFill>
              </a:defRPr>
            </a:pPr>
            <a:r>
              <a:rPr sz="2700">
                <a:solidFill>
                  <a:srgbClr val="262F3F"/>
                </a:solidFill>
              </a:rPr>
              <a:t>Body Level Three</a:t>
            </a:r>
          </a:p>
          <a:p>
            <a:pPr lvl="3">
              <a:defRPr sz="1800">
                <a:solidFill>
                  <a:srgbClr val="000000"/>
                </a:solidFill>
              </a:defRPr>
            </a:pPr>
            <a:r>
              <a:rPr sz="2700">
                <a:solidFill>
                  <a:srgbClr val="262F3F"/>
                </a:solidFill>
              </a:rPr>
              <a:t>Body Level Four</a:t>
            </a:r>
          </a:p>
          <a:p>
            <a:pPr lvl="4">
              <a:defRPr sz="1800">
                <a:solidFill>
                  <a:srgbClr val="000000"/>
                </a:solidFill>
              </a:defRPr>
            </a:pPr>
            <a:r>
              <a:rPr sz="2700">
                <a:solidFill>
                  <a:srgbClr val="262F3F"/>
                </a:solidFill>
              </a:rPr>
              <a:t>Body Level Five</a:t>
            </a:r>
          </a:p>
        </p:txBody>
      </p:sp>
    </p:spTree>
    <p:extLst>
      <p:ext uri="{BB962C8B-B14F-4D97-AF65-F5344CB8AC3E}">
        <p14:creationId xmlns:p14="http://schemas.microsoft.com/office/powerpoint/2010/main" val="515295019"/>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p>
            <a:pPr lvl="0">
              <a:defRPr sz="1800" b="0">
                <a:solidFill>
                  <a:srgbClr val="000000"/>
                </a:solidFill>
              </a:defRPr>
            </a:pPr>
            <a:r>
              <a:rPr sz="2700" b="1">
                <a:solidFill>
                  <a:srgbClr val="364359"/>
                </a:solidFill>
              </a:rPr>
              <a:t>Title Text</a:t>
            </a:r>
          </a:p>
        </p:txBody>
      </p:sp>
      <p:sp>
        <p:nvSpPr>
          <p:cNvPr id="67" name="Shape 67"/>
          <p:cNvSpPr>
            <a:spLocks noGrp="1"/>
          </p:cNvSpPr>
          <p:nvPr>
            <p:ph type="body" idx="1"/>
          </p:nvPr>
        </p:nvSpPr>
        <p:spPr>
          <a:prstGeom prst="rect">
            <a:avLst/>
          </a:prstGeom>
        </p:spPr>
        <p:txBody>
          <a:bodyPr/>
          <a:lstStyle/>
          <a:p>
            <a:pPr lvl="0">
              <a:defRPr sz="1800"/>
            </a:pPr>
            <a:r>
              <a:rPr sz="2700"/>
              <a:t>Body Level One</a:t>
            </a:r>
          </a:p>
          <a:p>
            <a:pPr lvl="1">
              <a:defRPr sz="1800"/>
            </a:pPr>
            <a:r>
              <a:rPr sz="2700"/>
              <a:t>Body Level Two</a:t>
            </a:r>
          </a:p>
          <a:p>
            <a:pPr lvl="2">
              <a:defRPr sz="1800"/>
            </a:pPr>
            <a:r>
              <a:rPr sz="2700"/>
              <a:t>Body Level Three</a:t>
            </a:r>
          </a:p>
          <a:p>
            <a:pPr lvl="3">
              <a:defRPr sz="1800"/>
            </a:pPr>
            <a:r>
              <a:rPr sz="2700"/>
              <a:t>Body Level Four</a:t>
            </a:r>
          </a:p>
          <a:p>
            <a:pPr lvl="4">
              <a:defRPr sz="1800"/>
            </a:pPr>
            <a:r>
              <a:rPr sz="2700"/>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8608636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2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lvl1pPr algn="ctr">
              <a:defRPr sz="4400" b="0">
                <a:solidFill>
                  <a:srgbClr val="000000"/>
                </a:solidFill>
                <a:latin typeface="Calibri"/>
                <a:ea typeface="Calibri"/>
                <a:cs typeface="Calibri"/>
                <a:sym typeface="Calibri"/>
              </a:defRPr>
            </a:lvl1pPr>
          </a:lstStyle>
          <a:p>
            <a:pPr lvl="0">
              <a:defRPr sz="1800"/>
            </a:pPr>
            <a:r>
              <a:rPr sz="4400"/>
              <a:t>Title Text</a:t>
            </a:r>
          </a:p>
        </p:txBody>
      </p:sp>
      <p:sp>
        <p:nvSpPr>
          <p:cNvPr id="71" name="Shape 71"/>
          <p:cNvSpPr>
            <a:spLocks noGrp="1"/>
          </p:cNvSpPr>
          <p:nvPr>
            <p:ph type="body" idx="1"/>
          </p:nvPr>
        </p:nvSpPr>
        <p:spPr>
          <a:prstGeom prst="rect">
            <a:avLst/>
          </a:prstGeom>
        </p:spPr>
        <p:txBody>
          <a:bodyPr/>
          <a:lstStyle>
            <a:lvl1pPr marL="331503" indent="-331503">
              <a:spcBef>
                <a:spcPts val="492"/>
              </a:spcBef>
              <a:defRPr sz="3100">
                <a:latin typeface="Calibri"/>
                <a:ea typeface="Calibri"/>
                <a:cs typeface="Calibri"/>
                <a:sym typeface="Calibri"/>
              </a:defRPr>
            </a:lvl1pPr>
            <a:lvl2pPr marL="637174" indent="-315717">
              <a:spcBef>
                <a:spcPts val="492"/>
              </a:spcBef>
              <a:defRPr sz="3100">
                <a:latin typeface="Calibri"/>
                <a:ea typeface="Calibri"/>
                <a:cs typeface="Calibri"/>
                <a:sym typeface="Calibri"/>
              </a:defRPr>
            </a:lvl2pPr>
            <a:lvl3pPr marL="937584" indent="-294669">
              <a:spcBef>
                <a:spcPts val="492"/>
              </a:spcBef>
              <a:defRPr sz="3100">
                <a:latin typeface="Calibri"/>
                <a:ea typeface="Calibri"/>
                <a:cs typeface="Calibri"/>
                <a:sym typeface="Calibri"/>
              </a:defRPr>
            </a:lvl3pPr>
            <a:lvl4pPr marL="1317975" indent="-353603">
              <a:spcBef>
                <a:spcPts val="492"/>
              </a:spcBef>
              <a:defRPr sz="3100">
                <a:latin typeface="Calibri"/>
                <a:ea typeface="Calibri"/>
                <a:cs typeface="Calibri"/>
                <a:sym typeface="Calibri"/>
              </a:defRPr>
            </a:lvl4pPr>
            <a:lvl5pPr marL="1639432" indent="-353603">
              <a:spcBef>
                <a:spcPts val="492"/>
              </a:spcBef>
              <a:defRPr sz="3100">
                <a:latin typeface="Calibri"/>
                <a:ea typeface="Calibri"/>
                <a:cs typeface="Calibri"/>
                <a:sym typeface="Calibri"/>
              </a:defRPr>
            </a:lvl5pPr>
          </a:lstStyle>
          <a:p>
            <a:pPr lvl="0">
              <a:defRPr sz="1800"/>
            </a:pPr>
            <a:r>
              <a:rPr sz="3100"/>
              <a:t>Body Level One</a:t>
            </a:r>
          </a:p>
          <a:p>
            <a:pPr lvl="1">
              <a:defRPr sz="1800"/>
            </a:pPr>
            <a:r>
              <a:rPr sz="3100"/>
              <a:t>Body Level Two</a:t>
            </a:r>
          </a:p>
          <a:p>
            <a:pPr lvl="2">
              <a:defRPr sz="1800"/>
            </a:pPr>
            <a:r>
              <a:rPr sz="3100"/>
              <a:t>Body Level Three</a:t>
            </a:r>
          </a:p>
          <a:p>
            <a:pPr lvl="3">
              <a:defRPr sz="1800"/>
            </a:pPr>
            <a:r>
              <a:rPr sz="3100"/>
              <a:t>Body Level Four</a:t>
            </a:r>
          </a:p>
          <a:p>
            <a:pPr lvl="4">
              <a:defRPr sz="1800"/>
            </a:pPr>
            <a:r>
              <a:rPr sz="3100"/>
              <a:t>Body Level Five</a:t>
            </a:r>
          </a:p>
        </p:txBody>
      </p:sp>
      <p:sp>
        <p:nvSpPr>
          <p:cNvPr id="72" name="Shape 72"/>
          <p:cNvSpPr>
            <a:spLocks noGrp="1"/>
          </p:cNvSpPr>
          <p:nvPr>
            <p:ph type="sldNum" sz="quarter" idx="2"/>
          </p:nvPr>
        </p:nvSpPr>
        <p:spPr>
          <a:xfrm>
            <a:off x="0" y="6429542"/>
            <a:ext cx="2133601" cy="246217"/>
          </a:xfrm>
          <a:prstGeom prst="rect">
            <a:avLst/>
          </a:prstGeom>
        </p:spPr>
        <p:txBody>
          <a:bodyPr/>
          <a:lstStyle>
            <a:lvl1pPr algn="l" defTabSz="642915">
              <a:defRPr sz="1000"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920357455"/>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4" name="Shape 74"/>
          <p:cNvSpPr>
            <a:spLocks noGrp="1"/>
          </p:cNvSpPr>
          <p:nvPr>
            <p:ph type="title"/>
          </p:nvPr>
        </p:nvSpPr>
        <p:spPr>
          <a:prstGeom prst="rect">
            <a:avLst/>
          </a:prstGeom>
        </p:spPr>
        <p:txBody>
          <a:bodyPr/>
          <a:lstStyle>
            <a:lvl1pPr algn="ctr">
              <a:defRPr sz="4400" b="0">
                <a:solidFill>
                  <a:srgbClr val="000000"/>
                </a:solidFill>
                <a:latin typeface="Calibri"/>
                <a:ea typeface="Calibri"/>
                <a:cs typeface="Calibri"/>
                <a:sym typeface="Calibri"/>
              </a:defRPr>
            </a:lvl1pPr>
          </a:lstStyle>
          <a:p>
            <a:pPr lvl="0">
              <a:defRPr sz="1800"/>
            </a:pPr>
            <a:r>
              <a:rPr sz="4400"/>
              <a:t>Title Text</a:t>
            </a:r>
          </a:p>
        </p:txBody>
      </p:sp>
      <p:sp>
        <p:nvSpPr>
          <p:cNvPr id="75" name="Shape 75"/>
          <p:cNvSpPr>
            <a:spLocks noGrp="1"/>
          </p:cNvSpPr>
          <p:nvPr>
            <p:ph type="body" idx="1"/>
          </p:nvPr>
        </p:nvSpPr>
        <p:spPr>
          <a:xfrm>
            <a:off x="457199" y="1600200"/>
            <a:ext cx="4038601" cy="5257801"/>
          </a:xfrm>
          <a:prstGeom prst="rect">
            <a:avLst/>
          </a:prstGeom>
        </p:spPr>
        <p:txBody>
          <a:bodyPr/>
          <a:lstStyle>
            <a:lvl1pPr>
              <a:defRPr>
                <a:latin typeface="Calibri"/>
                <a:ea typeface="Calibri"/>
                <a:cs typeface="Calibri"/>
                <a:sym typeface="Calibri"/>
              </a:defRPr>
            </a:lvl1pPr>
            <a:lvl2pPr>
              <a:defRPr>
                <a:latin typeface="Calibri"/>
                <a:ea typeface="Calibri"/>
                <a:cs typeface="Calibri"/>
                <a:sym typeface="Calibri"/>
              </a:defRPr>
            </a:lvl2pPr>
            <a:lvl3pPr marL="948298" indent="-305384">
              <a:defRPr>
                <a:latin typeface="Calibri"/>
                <a:ea typeface="Calibri"/>
                <a:cs typeface="Calibri"/>
                <a:sym typeface="Calibri"/>
              </a:defRPr>
            </a:lvl3pPr>
            <a:lvl4pPr marL="1303688" indent="-339316">
              <a:defRPr>
                <a:latin typeface="Calibri"/>
                <a:ea typeface="Calibri"/>
                <a:cs typeface="Calibri"/>
                <a:sym typeface="Calibri"/>
              </a:defRPr>
            </a:lvl4pPr>
            <a:lvl5pPr marL="1625145" indent="-339316">
              <a:defRPr>
                <a:latin typeface="Calibri"/>
                <a:ea typeface="Calibri"/>
                <a:cs typeface="Calibri"/>
                <a:sym typeface="Calibri"/>
              </a:defRPr>
            </a:lvl5pPr>
          </a:lstStyle>
          <a:p>
            <a:pPr lvl="0">
              <a:defRPr sz="1800"/>
            </a:pPr>
            <a:r>
              <a:rPr sz="2700"/>
              <a:t>Body Level One</a:t>
            </a:r>
          </a:p>
          <a:p>
            <a:pPr lvl="1">
              <a:defRPr sz="1800"/>
            </a:pPr>
            <a:r>
              <a:rPr sz="2700"/>
              <a:t>Body Level Two</a:t>
            </a:r>
          </a:p>
          <a:p>
            <a:pPr lvl="2">
              <a:defRPr sz="1800"/>
            </a:pPr>
            <a:r>
              <a:rPr sz="2700"/>
              <a:t>Body Level Three</a:t>
            </a:r>
          </a:p>
          <a:p>
            <a:pPr lvl="3">
              <a:defRPr sz="1800"/>
            </a:pPr>
            <a:r>
              <a:rPr sz="2700"/>
              <a:t>Body Level Four</a:t>
            </a:r>
          </a:p>
          <a:p>
            <a:pPr lvl="4">
              <a:defRPr sz="1800"/>
            </a:pPr>
            <a:r>
              <a:rPr sz="2700"/>
              <a:t>Body Level Five</a:t>
            </a:r>
          </a:p>
        </p:txBody>
      </p:sp>
      <p:sp>
        <p:nvSpPr>
          <p:cNvPr id="76" name="Shape 76"/>
          <p:cNvSpPr>
            <a:spLocks noGrp="1"/>
          </p:cNvSpPr>
          <p:nvPr>
            <p:ph type="sldNum" sz="quarter" idx="2"/>
          </p:nvPr>
        </p:nvSpPr>
        <p:spPr>
          <a:xfrm>
            <a:off x="0" y="6429542"/>
            <a:ext cx="2133601" cy="246217"/>
          </a:xfrm>
          <a:prstGeom prst="rect">
            <a:avLst/>
          </a:prstGeom>
        </p:spPr>
        <p:txBody>
          <a:bodyPr/>
          <a:lstStyle>
            <a:lvl1pPr algn="l" defTabSz="642915">
              <a:defRPr sz="1000"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3286741912"/>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8" name="Shape 78"/>
          <p:cNvSpPr>
            <a:spLocks noGrp="1"/>
          </p:cNvSpPr>
          <p:nvPr>
            <p:ph type="title"/>
          </p:nvPr>
        </p:nvSpPr>
        <p:spPr>
          <a:xfrm>
            <a:off x="722313" y="4406900"/>
            <a:ext cx="7772401" cy="1362075"/>
          </a:xfrm>
          <a:prstGeom prst="rect">
            <a:avLst/>
          </a:prstGeom>
        </p:spPr>
        <p:txBody>
          <a:bodyPr anchor="t"/>
          <a:lstStyle>
            <a:lvl1pPr>
              <a:defRPr sz="3900" cap="all">
                <a:solidFill>
                  <a:srgbClr val="000000"/>
                </a:solidFill>
                <a:latin typeface="Calibri"/>
                <a:ea typeface="Calibri"/>
                <a:cs typeface="Calibri"/>
                <a:sym typeface="Calibri"/>
              </a:defRPr>
            </a:lvl1pPr>
          </a:lstStyle>
          <a:p>
            <a:pPr lvl="0">
              <a:defRPr sz="1800" b="0" cap="none"/>
            </a:pPr>
            <a:r>
              <a:rPr sz="3900" b="1" cap="all"/>
              <a:t>Title Text</a:t>
            </a:r>
          </a:p>
        </p:txBody>
      </p:sp>
      <p:sp>
        <p:nvSpPr>
          <p:cNvPr id="79" name="Shape 79"/>
          <p:cNvSpPr>
            <a:spLocks noGrp="1"/>
          </p:cNvSpPr>
          <p:nvPr>
            <p:ph type="body" idx="1"/>
          </p:nvPr>
        </p:nvSpPr>
        <p:spPr>
          <a:xfrm>
            <a:off x="722313" y="2906713"/>
            <a:ext cx="7772401" cy="1500188"/>
          </a:xfrm>
          <a:prstGeom prst="rect">
            <a:avLst/>
          </a:prstGeom>
        </p:spPr>
        <p:txBody>
          <a:bodyPr anchor="b"/>
          <a:lstStyle>
            <a:lvl1pPr marL="0" indent="0">
              <a:spcBef>
                <a:spcPts val="281"/>
              </a:spcBef>
              <a:buSzTx/>
              <a:buFontTx/>
              <a:buNone/>
              <a:defRPr sz="2000">
                <a:solidFill>
                  <a:srgbClr val="888888"/>
                </a:solidFill>
                <a:latin typeface="Calibri"/>
                <a:ea typeface="Calibri"/>
                <a:cs typeface="Calibri"/>
                <a:sym typeface="Calibri"/>
              </a:defRPr>
            </a:lvl1pPr>
            <a:lvl2pPr marL="0" indent="321457">
              <a:spcBef>
                <a:spcPts val="281"/>
              </a:spcBef>
              <a:buSzTx/>
              <a:buFontTx/>
              <a:buNone/>
              <a:defRPr sz="2000">
                <a:solidFill>
                  <a:srgbClr val="888888"/>
                </a:solidFill>
                <a:latin typeface="Calibri"/>
                <a:ea typeface="Calibri"/>
                <a:cs typeface="Calibri"/>
                <a:sym typeface="Calibri"/>
              </a:defRPr>
            </a:lvl2pPr>
            <a:lvl3pPr marL="0" indent="642915">
              <a:spcBef>
                <a:spcPts val="281"/>
              </a:spcBef>
              <a:buSzTx/>
              <a:buFontTx/>
              <a:buNone/>
              <a:defRPr sz="2000">
                <a:solidFill>
                  <a:srgbClr val="888888"/>
                </a:solidFill>
                <a:latin typeface="Calibri"/>
                <a:ea typeface="Calibri"/>
                <a:cs typeface="Calibri"/>
                <a:sym typeface="Calibri"/>
              </a:defRPr>
            </a:lvl3pPr>
            <a:lvl4pPr marL="0" indent="964372">
              <a:spcBef>
                <a:spcPts val="281"/>
              </a:spcBef>
              <a:buSzTx/>
              <a:buFontTx/>
              <a:buNone/>
              <a:defRPr sz="2000">
                <a:solidFill>
                  <a:srgbClr val="888888"/>
                </a:solidFill>
                <a:latin typeface="Calibri"/>
                <a:ea typeface="Calibri"/>
                <a:cs typeface="Calibri"/>
                <a:sym typeface="Calibri"/>
              </a:defRPr>
            </a:lvl4pPr>
            <a:lvl5pPr marL="0" indent="1285829">
              <a:spcBef>
                <a:spcPts val="281"/>
              </a:spcBef>
              <a:buSzTx/>
              <a:buFontTx/>
              <a:buNone/>
              <a:defRPr sz="2000">
                <a:solidFill>
                  <a:srgbClr val="888888"/>
                </a:solidFill>
                <a:latin typeface="Calibri"/>
                <a:ea typeface="Calibri"/>
                <a:cs typeface="Calibri"/>
                <a:sym typeface="Calibri"/>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80" name="Shape 80"/>
          <p:cNvSpPr>
            <a:spLocks noGrp="1"/>
          </p:cNvSpPr>
          <p:nvPr>
            <p:ph type="sldNum" sz="quarter" idx="2"/>
          </p:nvPr>
        </p:nvSpPr>
        <p:spPr>
          <a:xfrm>
            <a:off x="0" y="6429542"/>
            <a:ext cx="2133601" cy="246217"/>
          </a:xfrm>
          <a:prstGeom prst="rect">
            <a:avLst/>
          </a:prstGeom>
        </p:spPr>
        <p:txBody>
          <a:bodyPr/>
          <a:lstStyle>
            <a:lvl1pPr algn="l" defTabSz="642915">
              <a:defRPr sz="1000"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604701037"/>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3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 name="Shape 82"/>
          <p:cNvSpPr>
            <a:spLocks noGrp="1"/>
          </p:cNvSpPr>
          <p:nvPr>
            <p:ph type="title"/>
          </p:nvPr>
        </p:nvSpPr>
        <p:spPr>
          <a:prstGeom prst="rect">
            <a:avLst/>
          </a:prstGeom>
        </p:spPr>
        <p:txBody>
          <a:bodyPr/>
          <a:lstStyle>
            <a:lvl1pPr algn="ctr">
              <a:defRPr sz="4400" b="0">
                <a:solidFill>
                  <a:srgbClr val="000000"/>
                </a:solidFill>
                <a:latin typeface="Calibri"/>
                <a:ea typeface="Calibri"/>
                <a:cs typeface="Calibri"/>
                <a:sym typeface="Calibri"/>
              </a:defRPr>
            </a:lvl1pPr>
          </a:lstStyle>
          <a:p>
            <a:pPr lvl="0">
              <a:defRPr sz="1800"/>
            </a:pPr>
            <a:r>
              <a:rPr sz="4400"/>
              <a:t>Title Text</a:t>
            </a:r>
          </a:p>
        </p:txBody>
      </p:sp>
      <p:sp>
        <p:nvSpPr>
          <p:cNvPr id="83" name="Shape 83"/>
          <p:cNvSpPr>
            <a:spLocks noGrp="1"/>
          </p:cNvSpPr>
          <p:nvPr>
            <p:ph type="body" idx="1"/>
          </p:nvPr>
        </p:nvSpPr>
        <p:spPr>
          <a:prstGeom prst="rect">
            <a:avLst/>
          </a:prstGeom>
        </p:spPr>
        <p:txBody>
          <a:bodyPr/>
          <a:lstStyle>
            <a:lvl1pPr marL="331503" indent="-331503">
              <a:spcBef>
                <a:spcPts val="492"/>
              </a:spcBef>
              <a:defRPr sz="3100">
                <a:latin typeface="Calibri"/>
                <a:ea typeface="Calibri"/>
                <a:cs typeface="Calibri"/>
                <a:sym typeface="Calibri"/>
              </a:defRPr>
            </a:lvl1pPr>
            <a:lvl2pPr marL="637174" indent="-315717">
              <a:spcBef>
                <a:spcPts val="492"/>
              </a:spcBef>
              <a:defRPr sz="3100">
                <a:latin typeface="Calibri"/>
                <a:ea typeface="Calibri"/>
                <a:cs typeface="Calibri"/>
                <a:sym typeface="Calibri"/>
              </a:defRPr>
            </a:lvl2pPr>
            <a:lvl3pPr marL="937584" indent="-294669">
              <a:spcBef>
                <a:spcPts val="492"/>
              </a:spcBef>
              <a:defRPr sz="3100">
                <a:latin typeface="Calibri"/>
                <a:ea typeface="Calibri"/>
                <a:cs typeface="Calibri"/>
                <a:sym typeface="Calibri"/>
              </a:defRPr>
            </a:lvl3pPr>
            <a:lvl4pPr marL="1317975" indent="-353603">
              <a:spcBef>
                <a:spcPts val="492"/>
              </a:spcBef>
              <a:defRPr sz="3100">
                <a:latin typeface="Calibri"/>
                <a:ea typeface="Calibri"/>
                <a:cs typeface="Calibri"/>
                <a:sym typeface="Calibri"/>
              </a:defRPr>
            </a:lvl4pPr>
            <a:lvl5pPr marL="1639432" indent="-353603">
              <a:spcBef>
                <a:spcPts val="492"/>
              </a:spcBef>
              <a:defRPr sz="3100">
                <a:latin typeface="Calibri"/>
                <a:ea typeface="Calibri"/>
                <a:cs typeface="Calibri"/>
                <a:sym typeface="Calibri"/>
              </a:defRPr>
            </a:lvl5pPr>
          </a:lstStyle>
          <a:p>
            <a:pPr lvl="0">
              <a:defRPr sz="1800"/>
            </a:pPr>
            <a:r>
              <a:rPr sz="3100"/>
              <a:t>Body Level One</a:t>
            </a:r>
          </a:p>
          <a:p>
            <a:pPr lvl="1">
              <a:defRPr sz="1800"/>
            </a:pPr>
            <a:r>
              <a:rPr sz="3100"/>
              <a:t>Body Level Two</a:t>
            </a:r>
          </a:p>
          <a:p>
            <a:pPr lvl="2">
              <a:defRPr sz="1800"/>
            </a:pPr>
            <a:r>
              <a:rPr sz="3100"/>
              <a:t>Body Level Three</a:t>
            </a:r>
          </a:p>
          <a:p>
            <a:pPr lvl="3">
              <a:defRPr sz="1800"/>
            </a:pPr>
            <a:r>
              <a:rPr sz="3100"/>
              <a:t>Body Level Four</a:t>
            </a:r>
          </a:p>
          <a:p>
            <a:pPr lvl="4">
              <a:defRPr sz="1800"/>
            </a:pPr>
            <a:r>
              <a:rPr sz="3100"/>
              <a:t>Body Level Five</a:t>
            </a:r>
          </a:p>
        </p:txBody>
      </p:sp>
      <p:sp>
        <p:nvSpPr>
          <p:cNvPr id="84" name="Shape 84"/>
          <p:cNvSpPr>
            <a:spLocks noGrp="1"/>
          </p:cNvSpPr>
          <p:nvPr>
            <p:ph type="sldNum" sz="quarter" idx="2"/>
          </p:nvPr>
        </p:nvSpPr>
        <p:spPr>
          <a:xfrm>
            <a:off x="0" y="6429542"/>
            <a:ext cx="2133601" cy="246217"/>
          </a:xfrm>
          <a:prstGeom prst="rect">
            <a:avLst/>
          </a:prstGeom>
        </p:spPr>
        <p:txBody>
          <a:bodyPr/>
          <a:lstStyle>
            <a:lvl1pPr algn="l" defTabSz="642915">
              <a:defRPr sz="1000" b="0">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278937160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1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6" name="Shape 86"/>
          <p:cNvSpPr>
            <a:spLocks noGrp="1"/>
          </p:cNvSpPr>
          <p:nvPr>
            <p:ph type="sldNum" sz="quarter" idx="2"/>
          </p:nvPr>
        </p:nvSpPr>
        <p:spPr>
          <a:xfrm>
            <a:off x="6553200" y="6408360"/>
            <a:ext cx="2133600" cy="261105"/>
          </a:xfrm>
          <a:prstGeom prst="rect">
            <a:avLst/>
          </a:prstGeom>
        </p:spPr>
        <p:txBody>
          <a:bodyPr anchor="ctr"/>
          <a:lstStyle>
            <a:lvl1pPr defTabSz="642915">
              <a:defRPr sz="1100" b="0">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1977118655"/>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itle Only_no log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Shape 88"/>
          <p:cNvSpPr>
            <a:spLocks noGrp="1"/>
          </p:cNvSpPr>
          <p:nvPr>
            <p:ph type="title"/>
          </p:nvPr>
        </p:nvSpPr>
        <p:spPr>
          <a:xfrm>
            <a:off x="455414" y="0"/>
            <a:ext cx="8233172" cy="1423167"/>
          </a:xfrm>
          <a:prstGeom prst="rect">
            <a:avLst/>
          </a:prstGeom>
        </p:spPr>
        <p:txBody>
          <a:bodyPr lIns="26788" tIns="26788" rIns="26788" bIns="26788"/>
          <a:lstStyle>
            <a:lvl1pPr algn="ctr" defTabSz="455398">
              <a:defRPr sz="4400" b="0">
                <a:solidFill>
                  <a:srgbClr val="000000"/>
                </a:solidFill>
                <a:uFill>
                  <a:solidFill/>
                </a:uFill>
                <a:latin typeface="Calibri"/>
                <a:ea typeface="Calibri"/>
                <a:cs typeface="Calibri"/>
                <a:sym typeface="Calibri"/>
              </a:defRPr>
            </a:lvl1pPr>
          </a:lstStyle>
          <a:p>
            <a:pPr lvl="0">
              <a:defRPr sz="1800">
                <a:uFillTx/>
              </a:defRPr>
            </a:pPr>
            <a:r>
              <a:rPr sz="4400">
                <a:uFill>
                  <a:solidFill/>
                </a:uFill>
              </a:rPr>
              <a:t>Title Text</a:t>
            </a:r>
          </a:p>
        </p:txBody>
      </p:sp>
      <p:sp>
        <p:nvSpPr>
          <p:cNvPr id="89" name="Shape 89"/>
          <p:cNvSpPr>
            <a:spLocks noGrp="1"/>
          </p:cNvSpPr>
          <p:nvPr>
            <p:ph type="sldNum" sz="quarter" idx="2"/>
          </p:nvPr>
        </p:nvSpPr>
        <p:spPr>
          <a:xfrm>
            <a:off x="2971800" y="6477001"/>
            <a:ext cx="2057401" cy="151805"/>
          </a:xfrm>
          <a:prstGeom prst="rect">
            <a:avLst/>
          </a:prstGeom>
        </p:spPr>
        <p:txBody>
          <a:bodyPr lIns="26788" tIns="26788" rIns="26788" bIns="26788">
            <a:normAutofit/>
          </a:bodyPr>
          <a:lstStyle>
            <a:lvl1pPr algn="ctr" defTabSz="910796">
              <a:defRPr sz="600" b="0">
                <a:solidFill>
                  <a:srgbClr val="999999"/>
                </a:solidFill>
                <a:uFill>
                  <a:solidFill>
                    <a:srgbClr val="F1F0E7"/>
                  </a:solidFill>
                </a:u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24890802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52FBF-AABB-BB4F-818B-935EB32105A6}" type="datetime1">
              <a:rPr lang="en-US" smtClean="0"/>
              <a:t>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344A3C-B014-9844-8081-CA08F1419EA2}" type="slidenum">
              <a:rPr lang="en-US" smtClean="0"/>
              <a:t>‹#›</a:t>
            </a:fld>
            <a:endParaRPr lang="en-US" dirty="0"/>
          </a:p>
        </p:txBody>
      </p:sp>
    </p:spTree>
    <p:extLst>
      <p:ext uri="{BB962C8B-B14F-4D97-AF65-F5344CB8AC3E}">
        <p14:creationId xmlns:p14="http://schemas.microsoft.com/office/powerpoint/2010/main" val="254596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7D163-9BF6-FA49-9200-49B3D05DC01F}" type="datetime1">
              <a:rPr lang="en-US" smtClean="0"/>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344A3C-B014-9844-8081-CA08F1419EA2}" type="slidenum">
              <a:rPr lang="en-US" smtClean="0"/>
              <a:t>‹#›</a:t>
            </a:fld>
            <a:endParaRPr lang="en-US" dirty="0"/>
          </a:p>
        </p:txBody>
      </p:sp>
    </p:spTree>
    <p:extLst>
      <p:ext uri="{BB962C8B-B14F-4D97-AF65-F5344CB8AC3E}">
        <p14:creationId xmlns:p14="http://schemas.microsoft.com/office/powerpoint/2010/main" val="237016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15128-1BFC-614B-8808-2CA401708205}" type="datetime1">
              <a:rPr lang="en-US" smtClean="0"/>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344A3C-B014-9844-8081-CA08F1419EA2}" type="slidenum">
              <a:rPr lang="en-US" smtClean="0"/>
              <a:t>‹#›</a:t>
            </a:fld>
            <a:endParaRPr lang="en-US" dirty="0"/>
          </a:p>
        </p:txBody>
      </p:sp>
    </p:spTree>
    <p:extLst>
      <p:ext uri="{BB962C8B-B14F-4D97-AF65-F5344CB8AC3E}">
        <p14:creationId xmlns:p14="http://schemas.microsoft.com/office/powerpoint/2010/main" val="38613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4.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3.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image" Target="../media/image6.jpe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BE93E-42B5-E341-970D-98EC13E38BFA}" type="datetime1">
              <a:rPr lang="en-US" smtClean="0"/>
              <a:t>1/26/2016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3F344A3C-B014-9844-8081-CA08F1419EA2}" type="slidenum">
              <a:rPr lang="en-US" smtClean="0"/>
              <a:pPr/>
              <a:t>‹#›</a:t>
            </a:fld>
            <a:endParaRPr lang="en-US" dirty="0"/>
          </a:p>
        </p:txBody>
      </p:sp>
    </p:spTree>
    <p:extLst>
      <p:ext uri="{BB962C8B-B14F-4D97-AF65-F5344CB8AC3E}">
        <p14:creationId xmlns:p14="http://schemas.microsoft.com/office/powerpoint/2010/main" val="973099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82202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rtl="0" eaLnBrk="0" fontAlgn="base" hangingPunct="0">
        <a:spcBef>
          <a:spcPct val="0"/>
        </a:spcBef>
        <a:spcAft>
          <a:spcPct val="0"/>
        </a:spcAft>
        <a:defRPr sz="4400">
          <a:solidFill>
            <a:srgbClr val="000090"/>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5pPr>
      <a:lvl6pPr marL="457200" algn="ctr" rtl="0" fontAlgn="base">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6pPr>
      <a:lvl7pPr marL="914400" algn="ctr" rtl="0" fontAlgn="base">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7pPr>
      <a:lvl8pPr marL="1371600" algn="ctr" rtl="0" fontAlgn="base">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8pPr>
      <a:lvl9pPr marL="1828800" algn="ctr" rtl="0" fontAlgn="base">
        <a:spcBef>
          <a:spcPct val="0"/>
        </a:spcBef>
        <a:spcAft>
          <a:spcPct val="0"/>
        </a:spcAft>
        <a:defRPr sz="4400">
          <a:solidFill>
            <a:schemeClr val="tx2"/>
          </a:solidFill>
          <a:latin typeface="Arial" pitchFamily="-110" charset="0"/>
          <a:ea typeface="ヒラギノ角ゴ Pro W3" pitchFamily="-110" charset="-128"/>
          <a:cs typeface="ヒラギノ角ゴ Pro W3" pitchFamily="-110" charset="-128"/>
        </a:defRPr>
      </a:lvl9pPr>
    </p:titleStyle>
    <p:bodyStyle>
      <a:lvl1pPr marL="342900" indent="-342900" algn="l" rtl="0" eaLnBrk="0" fontAlgn="base" hangingPunct="0">
        <a:spcBef>
          <a:spcPct val="20000"/>
        </a:spcBef>
        <a:spcAft>
          <a:spcPct val="0"/>
        </a:spcAft>
        <a:buChar char="•"/>
        <a:defRPr sz="3200">
          <a:solidFill>
            <a:srgbClr val="00009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9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9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90"/>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BE93E-42B5-E341-970D-98EC13E38BFA}" type="datetime1">
              <a:rPr lang="en-US" smtClean="0">
                <a:solidFill>
                  <a:prstClr val="black">
                    <a:tint val="75000"/>
                  </a:prstClr>
                </a:solidFill>
                <a:latin typeface="Calibri"/>
              </a:rPr>
              <a:pPr/>
              <a:t>1/26/2016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44A3C-B014-9844-8081-CA08F1419EA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749277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666750" y="1562100"/>
            <a:ext cx="8078788"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76148" name="Rectangle 20"/>
          <p:cNvSpPr>
            <a:spLocks noChangeArrowheads="1"/>
          </p:cNvSpPr>
          <p:nvPr userDrawn="1"/>
        </p:nvSpPr>
        <p:spPr bwMode="auto">
          <a:xfrm>
            <a:off x="2308225" y="-41275"/>
            <a:ext cx="184150" cy="457200"/>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endParaRPr lang="en-US" sz="2400" dirty="0">
              <a:solidFill>
                <a:srgbClr val="000000"/>
              </a:solidFill>
              <a:effectLst>
                <a:outerShdw blurRad="38100" dist="38100" dir="2700000" algn="tl">
                  <a:srgbClr val="C0C0C0"/>
                </a:outerShdw>
              </a:effectLst>
              <a:latin typeface="Arial" pitchFamily="34" charset="0"/>
              <a:cs typeface="Arial" pitchFamily="34" charset="0"/>
            </a:endParaRPr>
          </a:p>
        </p:txBody>
      </p:sp>
      <p:pic>
        <p:nvPicPr>
          <p:cNvPr id="1028" name="Picture 21"/>
          <p:cNvPicPr>
            <a:picLocks noChangeAspect="1" noChangeArrowheads="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1029" name="Picture 23" descr="ivystRotary_inside3_c_3"/>
          <p:cNvPicPr>
            <a:picLocks noChangeAspect="1" noChangeArrowheads="1"/>
          </p:cNvPicPr>
          <p:nvPr userDrawn="1"/>
        </p:nvPicPr>
        <p:blipFill>
          <a:blip r:embed="rId16"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5832585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p:strips dir="ld"/>
  </p:transition>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Lucida Grande" pitchFamily="28" charset="0"/>
        </a:defRPr>
      </a:lvl2pPr>
      <a:lvl3pPr algn="l" rtl="0" eaLnBrk="0" fontAlgn="base" hangingPunct="0">
        <a:spcBef>
          <a:spcPct val="0"/>
        </a:spcBef>
        <a:spcAft>
          <a:spcPct val="0"/>
        </a:spcAft>
        <a:defRPr sz="2400" b="1">
          <a:solidFill>
            <a:schemeClr val="bg1"/>
          </a:solidFill>
          <a:latin typeface="Lucida Grande" pitchFamily="28" charset="0"/>
        </a:defRPr>
      </a:lvl3pPr>
      <a:lvl4pPr algn="l" rtl="0" eaLnBrk="0" fontAlgn="base" hangingPunct="0">
        <a:spcBef>
          <a:spcPct val="0"/>
        </a:spcBef>
        <a:spcAft>
          <a:spcPct val="0"/>
        </a:spcAft>
        <a:defRPr sz="2400" b="1">
          <a:solidFill>
            <a:schemeClr val="bg1"/>
          </a:solidFill>
          <a:latin typeface="Lucida Grande" pitchFamily="28" charset="0"/>
        </a:defRPr>
      </a:lvl4pPr>
      <a:lvl5pPr algn="l" rtl="0" eaLnBrk="0" fontAlgn="base" hangingPunct="0">
        <a:spcBef>
          <a:spcPct val="0"/>
        </a:spcBef>
        <a:spcAft>
          <a:spcPct val="0"/>
        </a:spcAft>
        <a:defRPr sz="2400" b="1">
          <a:solidFill>
            <a:schemeClr val="bg1"/>
          </a:solidFill>
          <a:latin typeface="Lucida Grande" pitchFamily="28" charset="0"/>
        </a:defRPr>
      </a:lvl5pPr>
      <a:lvl6pPr marL="457200" algn="l" rtl="0" fontAlgn="base">
        <a:spcBef>
          <a:spcPct val="0"/>
        </a:spcBef>
        <a:spcAft>
          <a:spcPct val="0"/>
        </a:spcAft>
        <a:defRPr sz="2400" b="1">
          <a:solidFill>
            <a:schemeClr val="bg1"/>
          </a:solidFill>
          <a:latin typeface="Lucida Grande" pitchFamily="28" charset="0"/>
        </a:defRPr>
      </a:lvl6pPr>
      <a:lvl7pPr marL="914400" algn="l" rtl="0" fontAlgn="base">
        <a:spcBef>
          <a:spcPct val="0"/>
        </a:spcBef>
        <a:spcAft>
          <a:spcPct val="0"/>
        </a:spcAft>
        <a:defRPr sz="2400" b="1">
          <a:solidFill>
            <a:schemeClr val="bg1"/>
          </a:solidFill>
          <a:latin typeface="Lucida Grande" pitchFamily="28" charset="0"/>
        </a:defRPr>
      </a:lvl7pPr>
      <a:lvl8pPr marL="1371600" algn="l" rtl="0" fontAlgn="base">
        <a:spcBef>
          <a:spcPct val="0"/>
        </a:spcBef>
        <a:spcAft>
          <a:spcPct val="0"/>
        </a:spcAft>
        <a:defRPr sz="2400" b="1">
          <a:solidFill>
            <a:schemeClr val="bg1"/>
          </a:solidFill>
          <a:latin typeface="Lucida Grande" pitchFamily="28" charset="0"/>
        </a:defRPr>
      </a:lvl8pPr>
      <a:lvl9pPr marL="1828800" algn="l" rtl="0" fontAlgn="base">
        <a:spcBef>
          <a:spcPct val="0"/>
        </a:spcBef>
        <a:spcAft>
          <a:spcPct val="0"/>
        </a:spcAft>
        <a:defRPr sz="2400" b="1">
          <a:solidFill>
            <a:schemeClr val="bg1"/>
          </a:solidFill>
          <a:latin typeface="Lucida Grande" pitchFamily="28" charset="0"/>
        </a:defRPr>
      </a:lvl9pPr>
    </p:titleStyle>
    <p:bodyStyle>
      <a:lvl1pPr marL="342900" indent="-342900" algn="l" rtl="0" eaLnBrk="0" fontAlgn="base" hangingPunct="0">
        <a:spcBef>
          <a:spcPct val="20000"/>
        </a:spcBef>
        <a:spcAft>
          <a:spcPct val="0"/>
        </a:spcAft>
        <a:buClr>
          <a:srgbClr val="FFB300"/>
        </a:buClr>
        <a:buFont typeface="Wingdings" pitchFamily="2"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31"/>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0"/>
            <a:ext cx="8229601" cy="142316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pPr lvl="0">
              <a:defRPr sz="1800" b="0">
                <a:solidFill>
                  <a:srgbClr val="000000"/>
                </a:solidFill>
              </a:defRPr>
            </a:pPr>
            <a:r>
              <a:rPr sz="2700" b="1">
                <a:solidFill>
                  <a:srgbClr val="364359"/>
                </a:solidFill>
              </a:rPr>
              <a:t>Title Text</a:t>
            </a:r>
          </a:p>
        </p:txBody>
      </p:sp>
      <p:sp>
        <p:nvSpPr>
          <p:cNvPr id="3" name="Shape 3"/>
          <p:cNvSpPr>
            <a:spLocks noGrp="1"/>
          </p:cNvSpPr>
          <p:nvPr>
            <p:ph type="body" idx="1"/>
          </p:nvPr>
        </p:nvSpPr>
        <p:spPr>
          <a:xfrm>
            <a:off x="457200" y="1600201"/>
            <a:ext cx="8229601"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a:pPr>
            <a:r>
              <a:rPr sz="2700"/>
              <a:t>Body Level One</a:t>
            </a:r>
          </a:p>
          <a:p>
            <a:pPr lvl="1">
              <a:defRPr sz="1800"/>
            </a:pPr>
            <a:r>
              <a:rPr sz="2700"/>
              <a:t>Body Level Two</a:t>
            </a:r>
          </a:p>
          <a:p>
            <a:pPr lvl="2">
              <a:defRPr sz="1800"/>
            </a:pPr>
            <a:r>
              <a:rPr sz="2700"/>
              <a:t>Body Level Three</a:t>
            </a:r>
          </a:p>
          <a:p>
            <a:pPr lvl="3">
              <a:defRPr sz="1800"/>
            </a:pPr>
            <a:r>
              <a:rPr sz="2700"/>
              <a:t>Body Level Four</a:t>
            </a:r>
          </a:p>
          <a:p>
            <a:pPr lvl="4">
              <a:defRPr sz="1800"/>
            </a:pPr>
            <a:r>
              <a:rPr sz="2700"/>
              <a:t>Body Level Five</a:t>
            </a:r>
          </a:p>
        </p:txBody>
      </p:sp>
      <p:sp>
        <p:nvSpPr>
          <p:cNvPr id="4" name="Shape 4"/>
          <p:cNvSpPr>
            <a:spLocks noGrp="1"/>
          </p:cNvSpPr>
          <p:nvPr>
            <p:ph type="sldNum" sz="quarter" idx="2"/>
          </p:nvPr>
        </p:nvSpPr>
        <p:spPr>
          <a:xfrm>
            <a:off x="7010400" y="6254495"/>
            <a:ext cx="2133600" cy="215440"/>
          </a:xfrm>
          <a:prstGeom prst="rect">
            <a:avLst/>
          </a:prstGeom>
          <a:ln w="12700">
            <a:miter lim="400000"/>
          </a:ln>
        </p:spPr>
        <p:txBody>
          <a:bodyPr lIns="45718" tIns="45718" rIns="45718" bIns="45718">
            <a:spAutoFit/>
          </a:bodyPr>
          <a:lstStyle>
            <a:lvl1pPr algn="r">
              <a:defRPr sz="800" b="1">
                <a:solidFill>
                  <a:srgbClr val="EEECE1"/>
                </a:solidFill>
                <a:latin typeface="Verdana"/>
                <a:ea typeface="Verdana"/>
                <a:cs typeface="Verdana"/>
                <a:sym typeface="Verdana"/>
              </a:defRPr>
            </a:lvl1pPr>
          </a:lstStyle>
          <a:p>
            <a:pPr defTabSz="321457"/>
            <a:fld id="{86CB4B4D-7CA3-9044-876B-883B54F8677D}" type="slidenum">
              <a:rPr kern="0"/>
              <a:pPr defTabSz="321457"/>
              <a:t>‹#›</a:t>
            </a:fld>
            <a:endParaRPr kern="0"/>
          </a:p>
        </p:txBody>
      </p:sp>
    </p:spTree>
    <p:extLst>
      <p:ext uri="{BB962C8B-B14F-4D97-AF65-F5344CB8AC3E}">
        <p14:creationId xmlns:p14="http://schemas.microsoft.com/office/powerpoint/2010/main" val="292706306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Lst>
  <p:transition spd="med"/>
  <p:txStyles>
    <p:titleStyle>
      <a:lvl1pPr defTabSz="321457">
        <a:defRPr sz="2700" b="1">
          <a:solidFill>
            <a:srgbClr val="364359"/>
          </a:solidFill>
          <a:latin typeface="Verdana"/>
          <a:ea typeface="Verdana"/>
          <a:cs typeface="Verdana"/>
          <a:sym typeface="Verdana"/>
        </a:defRPr>
      </a:lvl1pPr>
      <a:lvl2pPr defTabSz="321457">
        <a:defRPr sz="2700" b="1">
          <a:solidFill>
            <a:srgbClr val="364359"/>
          </a:solidFill>
          <a:latin typeface="Verdana"/>
          <a:ea typeface="Verdana"/>
          <a:cs typeface="Verdana"/>
          <a:sym typeface="Verdana"/>
        </a:defRPr>
      </a:lvl2pPr>
      <a:lvl3pPr defTabSz="321457">
        <a:defRPr sz="2700" b="1">
          <a:solidFill>
            <a:srgbClr val="364359"/>
          </a:solidFill>
          <a:latin typeface="Verdana"/>
          <a:ea typeface="Verdana"/>
          <a:cs typeface="Verdana"/>
          <a:sym typeface="Verdana"/>
        </a:defRPr>
      </a:lvl3pPr>
      <a:lvl4pPr defTabSz="321457">
        <a:defRPr sz="2700" b="1">
          <a:solidFill>
            <a:srgbClr val="364359"/>
          </a:solidFill>
          <a:latin typeface="Verdana"/>
          <a:ea typeface="Verdana"/>
          <a:cs typeface="Verdana"/>
          <a:sym typeface="Verdana"/>
        </a:defRPr>
      </a:lvl4pPr>
      <a:lvl5pPr defTabSz="321457">
        <a:defRPr sz="2700" b="1">
          <a:solidFill>
            <a:srgbClr val="364359"/>
          </a:solidFill>
          <a:latin typeface="Verdana"/>
          <a:ea typeface="Verdana"/>
          <a:cs typeface="Verdana"/>
          <a:sym typeface="Verdana"/>
        </a:defRPr>
      </a:lvl5pPr>
      <a:lvl6pPr defTabSz="321457">
        <a:defRPr sz="2700" b="1">
          <a:solidFill>
            <a:srgbClr val="364359"/>
          </a:solidFill>
          <a:latin typeface="Verdana"/>
          <a:ea typeface="Verdana"/>
          <a:cs typeface="Verdana"/>
          <a:sym typeface="Verdana"/>
        </a:defRPr>
      </a:lvl6pPr>
      <a:lvl7pPr defTabSz="321457">
        <a:defRPr sz="2700" b="1">
          <a:solidFill>
            <a:srgbClr val="364359"/>
          </a:solidFill>
          <a:latin typeface="Verdana"/>
          <a:ea typeface="Verdana"/>
          <a:cs typeface="Verdana"/>
          <a:sym typeface="Verdana"/>
        </a:defRPr>
      </a:lvl7pPr>
      <a:lvl8pPr defTabSz="321457">
        <a:defRPr sz="2700" b="1">
          <a:solidFill>
            <a:srgbClr val="364359"/>
          </a:solidFill>
          <a:latin typeface="Verdana"/>
          <a:ea typeface="Verdana"/>
          <a:cs typeface="Verdana"/>
          <a:sym typeface="Verdana"/>
        </a:defRPr>
      </a:lvl8pPr>
      <a:lvl9pPr defTabSz="321457">
        <a:defRPr sz="2700" b="1">
          <a:solidFill>
            <a:srgbClr val="364359"/>
          </a:solidFill>
          <a:latin typeface="Verdana"/>
          <a:ea typeface="Verdana"/>
          <a:cs typeface="Verdana"/>
          <a:sym typeface="Verdana"/>
        </a:defRPr>
      </a:lvl9pPr>
    </p:titleStyle>
    <p:bodyStyle>
      <a:lvl1pPr marL="327197" indent="-327197" defTabSz="321457">
        <a:spcBef>
          <a:spcPts val="422"/>
        </a:spcBef>
        <a:buSzPct val="100000"/>
        <a:buFont typeface="Arial"/>
        <a:buChar char="•"/>
        <a:defRPr sz="2700">
          <a:latin typeface="Verdana"/>
          <a:ea typeface="Verdana"/>
          <a:cs typeface="Verdana"/>
          <a:sym typeface="Verdana"/>
        </a:defRPr>
      </a:lvl1pPr>
      <a:lvl2pPr marL="639566" indent="-318108" defTabSz="321457">
        <a:spcBef>
          <a:spcPts val="422"/>
        </a:spcBef>
        <a:buSzPct val="100000"/>
        <a:buFont typeface="Arial"/>
        <a:buChar char="–"/>
        <a:defRPr sz="2700">
          <a:latin typeface="Verdana"/>
          <a:ea typeface="Verdana"/>
          <a:cs typeface="Verdana"/>
          <a:sym typeface="Verdana"/>
        </a:defRPr>
      </a:lvl2pPr>
      <a:lvl3pPr marL="897402" indent="-254487" defTabSz="321457">
        <a:spcBef>
          <a:spcPts val="422"/>
        </a:spcBef>
        <a:buSzPct val="100000"/>
        <a:buFont typeface="Arial"/>
        <a:buChar char="•"/>
        <a:defRPr sz="2700">
          <a:latin typeface="Verdana"/>
          <a:ea typeface="Verdana"/>
          <a:cs typeface="Verdana"/>
          <a:sym typeface="Verdana"/>
        </a:defRPr>
      </a:lvl3pPr>
      <a:lvl4pPr marL="1269756" indent="-305384" defTabSz="321457">
        <a:spcBef>
          <a:spcPts val="422"/>
        </a:spcBef>
        <a:buSzPct val="100000"/>
        <a:buFont typeface="Arial"/>
        <a:buChar char="–"/>
        <a:defRPr sz="2700">
          <a:latin typeface="Verdana"/>
          <a:ea typeface="Verdana"/>
          <a:cs typeface="Verdana"/>
          <a:sym typeface="Verdana"/>
        </a:defRPr>
      </a:lvl4pPr>
      <a:lvl5pPr marL="1591213" indent="-305384" defTabSz="321457">
        <a:spcBef>
          <a:spcPts val="422"/>
        </a:spcBef>
        <a:buSzPct val="100000"/>
        <a:buFont typeface="Arial"/>
        <a:buChar char="»"/>
        <a:defRPr sz="2700">
          <a:latin typeface="Verdana"/>
          <a:ea typeface="Verdana"/>
          <a:cs typeface="Verdana"/>
          <a:sym typeface="Verdana"/>
        </a:defRPr>
      </a:lvl5pPr>
      <a:lvl6pPr marL="1912670" indent="-305384" defTabSz="321457">
        <a:spcBef>
          <a:spcPts val="422"/>
        </a:spcBef>
        <a:buSzPct val="100000"/>
        <a:buFont typeface="Arial"/>
        <a:buChar char="•"/>
        <a:defRPr sz="2700">
          <a:latin typeface="Verdana"/>
          <a:ea typeface="Verdana"/>
          <a:cs typeface="Verdana"/>
          <a:sym typeface="Verdana"/>
        </a:defRPr>
      </a:lvl6pPr>
      <a:lvl7pPr marL="2234128" indent="-305384" defTabSz="321457">
        <a:spcBef>
          <a:spcPts val="422"/>
        </a:spcBef>
        <a:buSzPct val="100000"/>
        <a:buFont typeface="Arial"/>
        <a:buChar char="•"/>
        <a:defRPr sz="2700">
          <a:latin typeface="Verdana"/>
          <a:ea typeface="Verdana"/>
          <a:cs typeface="Verdana"/>
          <a:sym typeface="Verdana"/>
        </a:defRPr>
      </a:lvl7pPr>
      <a:lvl8pPr marL="2555586" indent="-305384" defTabSz="321457">
        <a:spcBef>
          <a:spcPts val="422"/>
        </a:spcBef>
        <a:buSzPct val="100000"/>
        <a:buFont typeface="Arial"/>
        <a:buChar char="•"/>
        <a:defRPr sz="2700">
          <a:latin typeface="Verdana"/>
          <a:ea typeface="Verdana"/>
          <a:cs typeface="Verdana"/>
          <a:sym typeface="Verdana"/>
        </a:defRPr>
      </a:lvl8pPr>
      <a:lvl9pPr marL="2877043" indent="-305384" defTabSz="321457">
        <a:spcBef>
          <a:spcPts val="422"/>
        </a:spcBef>
        <a:buSzPct val="100000"/>
        <a:buFont typeface="Arial"/>
        <a:buChar char="•"/>
        <a:defRPr sz="2700">
          <a:latin typeface="Verdana"/>
          <a:ea typeface="Verdana"/>
          <a:cs typeface="Verdana"/>
          <a:sym typeface="Verdana"/>
        </a:defRPr>
      </a:lvl9pPr>
    </p:bodyStyle>
    <p:otherStyle>
      <a:lvl1pPr algn="r" defTabSz="321457">
        <a:defRPr sz="800" b="1">
          <a:solidFill>
            <a:schemeClr val="tx1"/>
          </a:solidFill>
          <a:latin typeface="+mn-lt"/>
          <a:ea typeface="+mn-ea"/>
          <a:cs typeface="+mn-cs"/>
          <a:sym typeface="Verdana"/>
        </a:defRPr>
      </a:lvl1pPr>
      <a:lvl2pPr indent="321457" algn="r" defTabSz="321457">
        <a:defRPr sz="800" b="1">
          <a:solidFill>
            <a:schemeClr val="tx1"/>
          </a:solidFill>
          <a:latin typeface="+mn-lt"/>
          <a:ea typeface="+mn-ea"/>
          <a:cs typeface="+mn-cs"/>
          <a:sym typeface="Verdana"/>
        </a:defRPr>
      </a:lvl2pPr>
      <a:lvl3pPr indent="642915" algn="r" defTabSz="321457">
        <a:defRPr sz="800" b="1">
          <a:solidFill>
            <a:schemeClr val="tx1"/>
          </a:solidFill>
          <a:latin typeface="+mn-lt"/>
          <a:ea typeface="+mn-ea"/>
          <a:cs typeface="+mn-cs"/>
          <a:sym typeface="Verdana"/>
        </a:defRPr>
      </a:lvl3pPr>
      <a:lvl4pPr indent="964372" algn="r" defTabSz="321457">
        <a:defRPr sz="800" b="1">
          <a:solidFill>
            <a:schemeClr val="tx1"/>
          </a:solidFill>
          <a:latin typeface="+mn-lt"/>
          <a:ea typeface="+mn-ea"/>
          <a:cs typeface="+mn-cs"/>
          <a:sym typeface="Verdana"/>
        </a:defRPr>
      </a:lvl4pPr>
      <a:lvl5pPr indent="1285829" algn="r" defTabSz="321457">
        <a:defRPr sz="800" b="1">
          <a:solidFill>
            <a:schemeClr val="tx1"/>
          </a:solidFill>
          <a:latin typeface="+mn-lt"/>
          <a:ea typeface="+mn-ea"/>
          <a:cs typeface="+mn-cs"/>
          <a:sym typeface="Verdana"/>
        </a:defRPr>
      </a:lvl5pPr>
      <a:lvl6pPr indent="1607287" algn="r" defTabSz="321457">
        <a:defRPr sz="800" b="1">
          <a:solidFill>
            <a:schemeClr val="tx1"/>
          </a:solidFill>
          <a:latin typeface="+mn-lt"/>
          <a:ea typeface="+mn-ea"/>
          <a:cs typeface="+mn-cs"/>
          <a:sym typeface="Verdana"/>
        </a:defRPr>
      </a:lvl6pPr>
      <a:lvl7pPr indent="1928744" algn="r" defTabSz="321457">
        <a:defRPr sz="800" b="1">
          <a:solidFill>
            <a:schemeClr val="tx1"/>
          </a:solidFill>
          <a:latin typeface="+mn-lt"/>
          <a:ea typeface="+mn-ea"/>
          <a:cs typeface="+mn-cs"/>
          <a:sym typeface="Verdana"/>
        </a:defRPr>
      </a:lvl7pPr>
      <a:lvl8pPr indent="2250201" algn="r" defTabSz="321457">
        <a:defRPr sz="800" b="1">
          <a:solidFill>
            <a:schemeClr val="tx1"/>
          </a:solidFill>
          <a:latin typeface="+mn-lt"/>
          <a:ea typeface="+mn-ea"/>
          <a:cs typeface="+mn-cs"/>
          <a:sym typeface="Verdana"/>
        </a:defRPr>
      </a:lvl8pPr>
      <a:lvl9pPr indent="2571659" algn="r" defTabSz="321457">
        <a:defRPr sz="800" b="1">
          <a:solidFill>
            <a:schemeClr val="tx1"/>
          </a:solidFill>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3.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12"/>
            <a:ext cx="9144000" cy="1143000"/>
          </a:xfrm>
        </p:spPr>
        <p:txBody>
          <a:bodyPr/>
          <a:lstStyle/>
          <a:p>
            <a:r>
              <a:rPr lang="en-US" dirty="0" smtClean="0"/>
              <a:t>Suggested Use</a:t>
            </a:r>
            <a:endParaRPr lang="en-US" dirty="0"/>
          </a:p>
        </p:txBody>
      </p:sp>
      <p:sp>
        <p:nvSpPr>
          <p:cNvPr id="3" name="Content Placeholder 2"/>
          <p:cNvSpPr>
            <a:spLocks noGrp="1"/>
          </p:cNvSpPr>
          <p:nvPr>
            <p:ph idx="1"/>
          </p:nvPr>
        </p:nvSpPr>
        <p:spPr>
          <a:xfrm>
            <a:off x="457200" y="1127988"/>
            <a:ext cx="8229600" cy="5367381"/>
          </a:xfrm>
        </p:spPr>
        <p:txBody>
          <a:bodyPr>
            <a:normAutofit fontScale="70000" lnSpcReduction="20000"/>
          </a:bodyPr>
          <a:lstStyle/>
          <a:p>
            <a:r>
              <a:rPr lang="en-US" dirty="0">
                <a:solidFill>
                  <a:srgbClr val="FF0000"/>
                </a:solidFill>
              </a:rPr>
              <a:t>This </a:t>
            </a:r>
            <a:r>
              <a:rPr lang="en-US" dirty="0" smtClean="0">
                <a:solidFill>
                  <a:srgbClr val="FF0000"/>
                </a:solidFill>
              </a:rPr>
              <a:t>PowerPoint slide deck provides resources for presentations about the New Mathways Project and math pathways. This slide deck is not meant to be used in its entirety. You are encouraged to select slides based on the purpose of a presentation and its intended audience.</a:t>
            </a:r>
          </a:p>
          <a:p>
            <a:endParaRPr lang="en-US" dirty="0" smtClean="0"/>
          </a:p>
          <a:p>
            <a:r>
              <a:rPr lang="en-US" dirty="0">
                <a:solidFill>
                  <a:srgbClr val="FF0000"/>
                </a:solidFill>
              </a:rPr>
              <a:t>Additional information for the presenter is included in the Notes sections on the slides</a:t>
            </a:r>
            <a:r>
              <a:rPr lang="en-US" dirty="0" smtClean="0">
                <a:solidFill>
                  <a:srgbClr val="FF0000"/>
                </a:solidFill>
              </a:rPr>
              <a:t>.</a:t>
            </a:r>
          </a:p>
          <a:p>
            <a:endParaRPr lang="en-US" dirty="0">
              <a:solidFill>
                <a:srgbClr val="FF0000"/>
              </a:solidFill>
            </a:endParaRPr>
          </a:p>
          <a:p>
            <a:r>
              <a:rPr lang="en-US" dirty="0" smtClean="0">
                <a:solidFill>
                  <a:srgbClr val="FF0000"/>
                </a:solidFill>
              </a:rPr>
              <a:t>Text in red on the slides provides additional guidance on usage and identifies opportunities for customization throughout the slide deck. </a:t>
            </a:r>
          </a:p>
          <a:p>
            <a:endParaRPr lang="en-US" dirty="0" smtClean="0">
              <a:solidFill>
                <a:srgbClr val="FF0000"/>
              </a:solidFill>
            </a:endParaRPr>
          </a:p>
          <a:p>
            <a:r>
              <a:rPr lang="en-US" dirty="0" smtClean="0">
                <a:solidFill>
                  <a:srgbClr val="FF0000"/>
                </a:solidFill>
              </a:rPr>
              <a:t>Consider adding state and local data. Some sample slides are included. </a:t>
            </a:r>
          </a:p>
          <a:p>
            <a:pPr marL="0" indent="0">
              <a:buNone/>
            </a:pPr>
            <a:endParaRPr lang="en-US" dirty="0" smtClean="0">
              <a:solidFill>
                <a:srgbClr val="FF0000"/>
              </a:solidFill>
            </a:endParaRPr>
          </a:p>
          <a:p>
            <a:r>
              <a:rPr lang="en-US" dirty="0" smtClean="0">
                <a:solidFill>
                  <a:srgbClr val="FF0000"/>
                </a:solidFill>
              </a:rPr>
              <a:t>The following slide provides a table of contents for this slide deck.</a:t>
            </a:r>
          </a:p>
          <a:p>
            <a:pPr marL="0" indent="0">
              <a:buNone/>
            </a:pPr>
            <a:endParaRPr lang="en-US" dirty="0" smtClean="0">
              <a:solidFill>
                <a:srgbClr val="FF0000"/>
              </a:solidFill>
            </a:endParaRPr>
          </a:p>
          <a:p>
            <a:pPr marL="0" indent="0">
              <a:buNone/>
            </a:pPr>
            <a:endParaRPr lang="en-US" dirty="0" smtClean="0">
              <a:solidFill>
                <a:srgbClr val="FF0000"/>
              </a:solidFill>
            </a:endParaRPr>
          </a:p>
          <a:p>
            <a:pPr marL="411480" lvl="1" indent="0">
              <a:buNone/>
            </a:pPr>
            <a:endParaRPr lang="en-US" dirty="0" smtClean="0">
              <a:solidFill>
                <a:srgbClr val="FF0000"/>
              </a:solidFill>
            </a:endParaRPr>
          </a:p>
          <a:p>
            <a:pPr lvl="1"/>
            <a:endParaRPr lang="en-US" dirty="0" smtClean="0">
              <a:solidFill>
                <a:srgbClr val="FF0000"/>
              </a:solidFill>
            </a:endParaRPr>
          </a:p>
          <a:p>
            <a:pPr lvl="1"/>
            <a:endParaRPr lang="en-US" dirty="0" smtClean="0">
              <a:solidFill>
                <a:srgbClr val="FF0000"/>
              </a:solidFill>
            </a:endParaRPr>
          </a:p>
          <a:p>
            <a:pPr lvl="1"/>
            <a:endParaRPr lang="en-US" dirty="0">
              <a:solidFill>
                <a:srgbClr val="FF0000"/>
              </a:solidFill>
            </a:endParaRPr>
          </a:p>
        </p:txBody>
      </p:sp>
    </p:spTree>
    <p:extLst>
      <p:ext uri="{BB962C8B-B14F-4D97-AF65-F5344CB8AC3E}">
        <p14:creationId xmlns:p14="http://schemas.microsoft.com/office/powerpoint/2010/main" val="2308715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chor="ctr">
            <a:normAutofit/>
          </a:bodyPr>
          <a:lstStyle/>
          <a:p>
            <a:pPr marL="0" indent="0" algn="ctr">
              <a:buNone/>
            </a:pPr>
            <a:r>
              <a:rPr lang="en-US" sz="4000" b="1" dirty="0" smtClean="0"/>
              <a:t>State Context</a:t>
            </a:r>
            <a:r>
              <a:rPr lang="en-US" sz="4000" dirty="0" smtClean="0"/>
              <a:t>: </a:t>
            </a:r>
            <a:r>
              <a:rPr lang="en-US" sz="4000" dirty="0" smtClean="0">
                <a:solidFill>
                  <a:srgbClr val="FF0000"/>
                </a:solidFill>
              </a:rPr>
              <a:t>What </a:t>
            </a:r>
            <a:r>
              <a:rPr lang="en-US" sz="4000" dirty="0">
                <a:solidFill>
                  <a:srgbClr val="FF0000"/>
                </a:solidFill>
              </a:rPr>
              <a:t>s</a:t>
            </a:r>
            <a:r>
              <a:rPr lang="en-US" sz="4000" dirty="0" smtClean="0">
                <a:solidFill>
                  <a:srgbClr val="FF0000"/>
                </a:solidFill>
              </a:rPr>
              <a:t>hould I </a:t>
            </a:r>
            <a:r>
              <a:rPr lang="en-US" sz="4000" dirty="0">
                <a:solidFill>
                  <a:srgbClr val="FF0000"/>
                </a:solidFill>
              </a:rPr>
              <a:t>k</a:t>
            </a:r>
            <a:r>
              <a:rPr lang="en-US" sz="4000" dirty="0" smtClean="0">
                <a:solidFill>
                  <a:srgbClr val="FF0000"/>
                </a:solidFill>
              </a:rPr>
              <a:t>now </a:t>
            </a:r>
            <a:r>
              <a:rPr lang="en-US" sz="4000" dirty="0">
                <a:solidFill>
                  <a:srgbClr val="FF0000"/>
                </a:solidFill>
              </a:rPr>
              <a:t>a</a:t>
            </a:r>
            <a:r>
              <a:rPr lang="en-US" sz="4000" dirty="0" smtClean="0">
                <a:solidFill>
                  <a:srgbClr val="FF0000"/>
                </a:solidFill>
              </a:rPr>
              <a:t>bout what’s going on in </a:t>
            </a:r>
            <a:r>
              <a:rPr lang="en-US" sz="4000" dirty="0">
                <a:solidFill>
                  <a:srgbClr val="FF0000"/>
                </a:solidFill>
              </a:rPr>
              <a:t>o</a:t>
            </a:r>
            <a:r>
              <a:rPr lang="en-US" sz="4000" dirty="0" smtClean="0">
                <a:solidFill>
                  <a:srgbClr val="FF0000"/>
                </a:solidFill>
              </a:rPr>
              <a:t>ur state?</a:t>
            </a:r>
            <a:endParaRPr lang="en-US" sz="4000" dirty="0">
              <a:solidFill>
                <a:srgbClr val="FF0000"/>
              </a:solidFill>
            </a:endParaRPr>
          </a:p>
        </p:txBody>
      </p:sp>
    </p:spTree>
    <p:extLst>
      <p:ext uri="{BB962C8B-B14F-4D97-AF65-F5344CB8AC3E}">
        <p14:creationId xmlns:p14="http://schemas.microsoft.com/office/powerpoint/2010/main" val="335606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88159"/>
            <a:ext cx="8686800" cy="1150897"/>
          </a:xfrm>
        </p:spPr>
        <p:txBody>
          <a:bodyPr>
            <a:normAutofit fontScale="90000"/>
          </a:bodyPr>
          <a:lstStyle/>
          <a:p>
            <a:pPr algn="l"/>
            <a:r>
              <a:rPr lang="en-US" sz="3600" dirty="0" smtClean="0"/>
              <a:t>State Context: Data on Students’ Progress to and Through </a:t>
            </a:r>
            <a:r>
              <a:rPr lang="en-US" sz="3600" dirty="0"/>
              <a:t>P</a:t>
            </a:r>
            <a:r>
              <a:rPr lang="en-US" sz="3600" dirty="0" smtClean="0"/>
              <a:t>ostsecondary </a:t>
            </a:r>
            <a:r>
              <a:rPr lang="en-US" sz="3600" dirty="0"/>
              <a:t>M</a:t>
            </a:r>
            <a:r>
              <a:rPr lang="en-US" sz="3600" dirty="0" smtClean="0"/>
              <a:t>athematics</a:t>
            </a:r>
            <a:endParaRPr lang="en-US" sz="3600" dirty="0"/>
          </a:p>
        </p:txBody>
      </p:sp>
      <p:sp>
        <p:nvSpPr>
          <p:cNvPr id="3" name="Content Placeholder 2"/>
          <p:cNvSpPr>
            <a:spLocks noGrp="1"/>
          </p:cNvSpPr>
          <p:nvPr>
            <p:ph idx="1"/>
          </p:nvPr>
        </p:nvSpPr>
        <p:spPr/>
        <p:txBody>
          <a:bodyPr/>
          <a:lstStyle/>
          <a:p>
            <a:r>
              <a:rPr lang="en-US" dirty="0" smtClean="0"/>
              <a:t>Data </a:t>
            </a:r>
            <a:r>
              <a:rPr lang="en-US" dirty="0" smtClean="0">
                <a:solidFill>
                  <a:srgbClr val="FF0000"/>
                </a:solidFill>
              </a:rPr>
              <a:t>[Options listed below. Add or delete based on your needs and constraints.]</a:t>
            </a:r>
          </a:p>
          <a:p>
            <a:pPr lvl="1">
              <a:buFont typeface="Arial"/>
              <a:buChar char="•"/>
            </a:pPr>
            <a:r>
              <a:rPr lang="en-US" dirty="0" smtClean="0"/>
              <a:t>Rate of referral to developmental education: </a:t>
            </a:r>
            <a:r>
              <a:rPr lang="en-US" dirty="0" smtClean="0">
                <a:solidFill>
                  <a:srgbClr val="FF0000"/>
                </a:solidFill>
              </a:rPr>
              <a:t>[%]</a:t>
            </a:r>
            <a:endParaRPr lang="en-US" dirty="0" smtClean="0"/>
          </a:p>
          <a:p>
            <a:pPr lvl="1">
              <a:buFont typeface="Arial"/>
              <a:buChar char="•"/>
            </a:pPr>
            <a:r>
              <a:rPr lang="en-US" dirty="0" smtClean="0"/>
              <a:t>Rate of success in developmental mathematics: </a:t>
            </a:r>
            <a:r>
              <a:rPr lang="en-US" dirty="0" smtClean="0">
                <a:solidFill>
                  <a:srgbClr val="FF0000"/>
                </a:solidFill>
              </a:rPr>
              <a:t>[</a:t>
            </a:r>
            <a:r>
              <a:rPr lang="en-US" dirty="0">
                <a:solidFill>
                  <a:srgbClr val="FF0000"/>
                </a:solidFill>
              </a:rPr>
              <a:t>%</a:t>
            </a:r>
            <a:r>
              <a:rPr lang="en-US" dirty="0" smtClean="0">
                <a:solidFill>
                  <a:srgbClr val="FF0000"/>
                </a:solidFill>
              </a:rPr>
              <a:t>]</a:t>
            </a:r>
            <a:endParaRPr lang="en-US" dirty="0" smtClean="0"/>
          </a:p>
          <a:p>
            <a:pPr lvl="1">
              <a:buFont typeface="Arial"/>
              <a:buChar char="•"/>
            </a:pPr>
            <a:r>
              <a:rPr lang="en-US" dirty="0" smtClean="0"/>
              <a:t>Rate of success in gateway mathematics courses: </a:t>
            </a:r>
            <a:r>
              <a:rPr lang="en-US" dirty="0">
                <a:solidFill>
                  <a:srgbClr val="FF0000"/>
                </a:solidFill>
              </a:rPr>
              <a:t>[%</a:t>
            </a:r>
            <a:r>
              <a:rPr lang="en-US" dirty="0" smtClean="0">
                <a:solidFill>
                  <a:srgbClr val="FF0000"/>
                </a:solidFill>
              </a:rPr>
              <a:t>]</a:t>
            </a:r>
            <a:endParaRPr lang="en-US" dirty="0" smtClean="0"/>
          </a:p>
          <a:p>
            <a:pPr lvl="1">
              <a:buFont typeface="Arial"/>
              <a:buChar char="•"/>
            </a:pPr>
            <a:r>
              <a:rPr lang="en-US" dirty="0" smtClean="0"/>
              <a:t>Completion rate: </a:t>
            </a:r>
            <a:r>
              <a:rPr lang="en-US" dirty="0">
                <a:solidFill>
                  <a:srgbClr val="FF0000"/>
                </a:solidFill>
              </a:rPr>
              <a:t>[%</a:t>
            </a:r>
            <a:r>
              <a:rPr lang="en-US" dirty="0" smtClean="0">
                <a:solidFill>
                  <a:srgbClr val="FF0000"/>
                </a:solidFill>
              </a:rPr>
              <a:t>]</a:t>
            </a:r>
            <a:endParaRPr lang="en-US" dirty="0" smtClean="0"/>
          </a:p>
          <a:p>
            <a:pPr lvl="1"/>
            <a:endParaRPr lang="en-US" dirty="0"/>
          </a:p>
        </p:txBody>
      </p:sp>
    </p:spTree>
    <p:extLst>
      <p:ext uri="{BB962C8B-B14F-4D97-AF65-F5344CB8AC3E}">
        <p14:creationId xmlns:p14="http://schemas.microsoft.com/office/powerpoint/2010/main" val="1136378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139311"/>
            <a:ext cx="8686800" cy="808956"/>
          </a:xfrm>
        </p:spPr>
        <p:txBody>
          <a:bodyPr>
            <a:normAutofit/>
          </a:bodyPr>
          <a:lstStyle/>
          <a:p>
            <a:pPr algn="l"/>
            <a:r>
              <a:rPr lang="en-US" sz="3200" dirty="0" smtClean="0"/>
              <a:t>State Context: Goals and Priorities</a:t>
            </a:r>
            <a:endParaRPr lang="en-US" sz="3200" dirty="0"/>
          </a:p>
        </p:txBody>
      </p:sp>
      <p:sp>
        <p:nvSpPr>
          <p:cNvPr id="3" name="Content Placeholder 2"/>
          <p:cNvSpPr>
            <a:spLocks noGrp="1"/>
          </p:cNvSpPr>
          <p:nvPr>
            <p:ph idx="1"/>
          </p:nvPr>
        </p:nvSpPr>
        <p:spPr/>
        <p:txBody>
          <a:bodyPr/>
          <a:lstStyle/>
          <a:p>
            <a:r>
              <a:rPr lang="en-US" dirty="0" smtClean="0"/>
              <a:t>State aims </a:t>
            </a:r>
            <a:r>
              <a:rPr lang="en-US" dirty="0" smtClean="0">
                <a:solidFill>
                  <a:srgbClr val="FF0000"/>
                </a:solidFill>
              </a:rPr>
              <a:t>[customize]</a:t>
            </a:r>
          </a:p>
          <a:p>
            <a:pPr lvl="1">
              <a:buFont typeface="Arial"/>
              <a:buChar char="•"/>
            </a:pPr>
            <a:r>
              <a:rPr lang="en-US" dirty="0" smtClean="0">
                <a:solidFill>
                  <a:srgbClr val="FF0000"/>
                </a:solidFill>
              </a:rPr>
              <a:t>Example: The state seeks assistance from mathematics faculty to lead and develop an improvement agenda.</a:t>
            </a:r>
          </a:p>
          <a:p>
            <a:r>
              <a:rPr lang="en-US" dirty="0" smtClean="0"/>
              <a:t>3 </a:t>
            </a:r>
            <a:r>
              <a:rPr lang="en-US" dirty="0"/>
              <a:t>priority areas</a:t>
            </a:r>
          </a:p>
          <a:p>
            <a:pPr lvl="1">
              <a:buFont typeface="Arial"/>
              <a:buChar char="•"/>
            </a:pPr>
            <a:r>
              <a:rPr lang="en-US" dirty="0"/>
              <a:t>Increase success in mathematics</a:t>
            </a:r>
          </a:p>
          <a:p>
            <a:pPr lvl="1">
              <a:buFont typeface="Arial"/>
              <a:buChar char="•"/>
            </a:pPr>
            <a:r>
              <a:rPr lang="en-US" dirty="0"/>
              <a:t>Increase degree completion</a:t>
            </a:r>
          </a:p>
          <a:p>
            <a:pPr lvl="1">
              <a:buFont typeface="Arial"/>
              <a:buChar char="•"/>
            </a:pPr>
            <a:r>
              <a:rPr lang="en-US" dirty="0"/>
              <a:t>Improve </a:t>
            </a:r>
            <a:r>
              <a:rPr lang="en-US" dirty="0" smtClean="0"/>
              <a:t>alignment and transferability </a:t>
            </a:r>
            <a:r>
              <a:rPr lang="en-US" dirty="0"/>
              <a:t>of credits</a:t>
            </a:r>
          </a:p>
          <a:p>
            <a:pPr lvl="1"/>
            <a:endParaRPr lang="en-US" dirty="0"/>
          </a:p>
        </p:txBody>
      </p:sp>
    </p:spTree>
    <p:extLst>
      <p:ext uri="{BB962C8B-B14F-4D97-AF65-F5344CB8AC3E}">
        <p14:creationId xmlns:p14="http://schemas.microsoft.com/office/powerpoint/2010/main" val="370016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67735"/>
            <a:ext cx="8398933" cy="897466"/>
          </a:xfrm>
        </p:spPr>
        <p:txBody>
          <a:bodyPr>
            <a:normAutofit/>
          </a:bodyPr>
          <a:lstStyle/>
          <a:p>
            <a:pPr algn="l"/>
            <a:r>
              <a:rPr lang="en-US" sz="3200" dirty="0" smtClean="0"/>
              <a:t>State Context: Other Projects or </a:t>
            </a:r>
            <a:r>
              <a:rPr lang="en-US" sz="3200" dirty="0"/>
              <a:t>I</a:t>
            </a:r>
            <a:r>
              <a:rPr lang="en-US" sz="3200" dirty="0" smtClean="0"/>
              <a:t>nitiatives</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FF0000"/>
                </a:solidFill>
              </a:rPr>
              <a:t>Add information about other things happening in the state:</a:t>
            </a:r>
          </a:p>
          <a:p>
            <a:r>
              <a:rPr lang="en-US" sz="2800" dirty="0" smtClean="0">
                <a:solidFill>
                  <a:srgbClr val="FF0000"/>
                </a:solidFill>
              </a:rPr>
              <a:t>Projects/initiatives that will have an impact on or be impacted by the task force work </a:t>
            </a:r>
          </a:p>
          <a:p>
            <a:r>
              <a:rPr lang="en-US" sz="2800" dirty="0" smtClean="0">
                <a:solidFill>
                  <a:srgbClr val="FF0000"/>
                </a:solidFill>
              </a:rPr>
              <a:t>Changes in state policy </a:t>
            </a:r>
          </a:p>
          <a:p>
            <a:pPr lvl="1"/>
            <a:endParaRPr lang="en-US" dirty="0"/>
          </a:p>
        </p:txBody>
      </p:sp>
    </p:spTree>
    <p:extLst>
      <p:ext uri="{BB962C8B-B14F-4D97-AF65-F5344CB8AC3E}">
        <p14:creationId xmlns:p14="http://schemas.microsoft.com/office/powerpoint/2010/main" val="236787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chor="ctr">
            <a:normAutofit/>
          </a:bodyPr>
          <a:lstStyle/>
          <a:p>
            <a:pPr marL="457200" lvl="1" indent="0" algn="ctr">
              <a:buNone/>
            </a:pPr>
            <a:r>
              <a:rPr lang="en-US" sz="3600" b="1" dirty="0" smtClean="0"/>
              <a:t>National Context</a:t>
            </a:r>
            <a:r>
              <a:rPr lang="en-US" sz="3600" dirty="0" smtClean="0"/>
              <a:t>: </a:t>
            </a:r>
            <a:r>
              <a:rPr lang="en-US" sz="3600" dirty="0" smtClean="0">
                <a:solidFill>
                  <a:srgbClr val="FF0000"/>
                </a:solidFill>
              </a:rPr>
              <a:t>Trends and </a:t>
            </a:r>
            <a:r>
              <a:rPr lang="en-US" sz="3600" dirty="0">
                <a:solidFill>
                  <a:srgbClr val="FF0000"/>
                </a:solidFill>
              </a:rPr>
              <a:t>T</a:t>
            </a:r>
            <a:r>
              <a:rPr lang="en-US" sz="3600" dirty="0" smtClean="0">
                <a:solidFill>
                  <a:srgbClr val="FF0000"/>
                </a:solidFill>
              </a:rPr>
              <a:t>hought </a:t>
            </a:r>
            <a:r>
              <a:rPr lang="en-US" sz="3600" dirty="0">
                <a:solidFill>
                  <a:srgbClr val="FF0000"/>
                </a:solidFill>
              </a:rPr>
              <a:t>l</a:t>
            </a:r>
            <a:r>
              <a:rPr lang="en-US" sz="3600" dirty="0" smtClean="0">
                <a:solidFill>
                  <a:srgbClr val="FF0000"/>
                </a:solidFill>
              </a:rPr>
              <a:t>eadership</a:t>
            </a:r>
            <a:endParaRPr lang="en-US" sz="3600" dirty="0">
              <a:solidFill>
                <a:srgbClr val="FF0000"/>
              </a:solidFill>
            </a:endParaRPr>
          </a:p>
        </p:txBody>
      </p:sp>
    </p:spTree>
    <p:extLst>
      <p:ext uri="{BB962C8B-B14F-4D97-AF65-F5344CB8AC3E}">
        <p14:creationId xmlns:p14="http://schemas.microsoft.com/office/powerpoint/2010/main" val="1372286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6" y="0"/>
            <a:ext cx="8805333" cy="1143000"/>
          </a:xfrm>
        </p:spPr>
        <p:txBody>
          <a:bodyPr>
            <a:normAutofit/>
          </a:bodyPr>
          <a:lstStyle/>
          <a:p>
            <a:pPr algn="l"/>
            <a:r>
              <a:rPr lang="en-US" sz="3200" dirty="0" smtClean="0"/>
              <a:t>Why </a:t>
            </a:r>
            <a:r>
              <a:rPr lang="en-US" sz="3200" dirty="0"/>
              <a:t>i</a:t>
            </a:r>
            <a:r>
              <a:rPr lang="en-US" sz="3200" dirty="0" smtClean="0"/>
              <a:t>s it the “right time” for math pathways?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1648419"/>
              </p:ext>
            </p:extLst>
          </p:nvPr>
        </p:nvGraphicFramePr>
        <p:xfrm>
          <a:off x="115448" y="1193800"/>
          <a:ext cx="8918512" cy="5444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2140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02" y="17942"/>
            <a:ext cx="8263469" cy="1143000"/>
          </a:xfrm>
        </p:spPr>
        <p:txBody>
          <a:bodyPr>
            <a:normAutofit/>
          </a:bodyPr>
          <a:lstStyle/>
          <a:p>
            <a:pPr algn="l"/>
            <a:r>
              <a:rPr lang="en-US" sz="3200" dirty="0"/>
              <a:t>Mathematics </a:t>
            </a:r>
            <a:r>
              <a:rPr lang="en-US" sz="3200" dirty="0" smtClean="0"/>
              <a:t>Education in </a:t>
            </a:r>
            <a:r>
              <a:rPr lang="en-US" sz="3200" dirty="0"/>
              <a:t>the </a:t>
            </a:r>
            <a:r>
              <a:rPr lang="en-US" sz="3200" dirty="0" smtClean="0"/>
              <a:t>Spotlight</a:t>
            </a:r>
            <a:endParaRPr lang="en-US" sz="3200" dirty="0"/>
          </a:p>
        </p:txBody>
      </p:sp>
      <p:sp>
        <p:nvSpPr>
          <p:cNvPr id="3" name="Content Placeholder 2"/>
          <p:cNvSpPr>
            <a:spLocks noGrp="1"/>
          </p:cNvSpPr>
          <p:nvPr>
            <p:ph idx="1"/>
          </p:nvPr>
        </p:nvSpPr>
        <p:spPr>
          <a:xfrm>
            <a:off x="3620374" y="1144009"/>
            <a:ext cx="5066427" cy="5301013"/>
          </a:xfrm>
        </p:spPr>
        <p:txBody>
          <a:bodyPr>
            <a:normAutofit/>
          </a:bodyPr>
          <a:lstStyle/>
          <a:p>
            <a:pPr marL="0" indent="0">
              <a:buNone/>
            </a:pPr>
            <a:r>
              <a:rPr lang="en-US" dirty="0" smtClean="0"/>
              <a:t>High</a:t>
            </a:r>
            <a:r>
              <a:rPr lang="en-US" dirty="0"/>
              <a:t>-profile reports </a:t>
            </a:r>
            <a:r>
              <a:rPr lang="en-US" dirty="0" smtClean="0"/>
              <a:t>point to: </a:t>
            </a:r>
          </a:p>
          <a:p>
            <a:r>
              <a:rPr lang="en-US" sz="2800" dirty="0"/>
              <a:t>I</a:t>
            </a:r>
            <a:r>
              <a:rPr lang="en-US" sz="2800" dirty="0" smtClean="0"/>
              <a:t>ncreasing </a:t>
            </a:r>
            <a:r>
              <a:rPr lang="en-US" sz="2800" dirty="0"/>
              <a:t>importance of the mathematical sciences to society and the workforce </a:t>
            </a:r>
            <a:endParaRPr lang="en-US" sz="2800" dirty="0" smtClean="0"/>
          </a:p>
          <a:p>
            <a:r>
              <a:rPr lang="en-US" sz="2800" dirty="0"/>
              <a:t>H</a:t>
            </a:r>
            <a:r>
              <a:rPr lang="en-US" sz="2800" dirty="0" smtClean="0"/>
              <a:t>igh </a:t>
            </a:r>
            <a:r>
              <a:rPr lang="en-US" sz="2800" dirty="0"/>
              <a:t>failure rates in mathematics are a primary barrier to college </a:t>
            </a:r>
            <a:r>
              <a:rPr lang="en-US" sz="2800" dirty="0" smtClean="0"/>
              <a:t>completion</a:t>
            </a:r>
          </a:p>
        </p:txBody>
      </p:sp>
      <p:pic>
        <p:nvPicPr>
          <p:cNvPr id="6" name="Picture 5" descr="Screen Shot 2015-04-01 at 8.02.56 AM.png"/>
          <p:cNvPicPr>
            <a:picLocks noChangeAspect="1"/>
          </p:cNvPicPr>
          <p:nvPr/>
        </p:nvPicPr>
        <p:blipFill rotWithShape="1">
          <a:blip r:embed="rId3">
            <a:extLst>
              <a:ext uri="{28A0092B-C50C-407E-A947-70E740481C1C}">
                <a14:useLocalDpi xmlns:a14="http://schemas.microsoft.com/office/drawing/2010/main" val="0"/>
              </a:ext>
            </a:extLst>
          </a:blip>
          <a:srcRect r="49159"/>
          <a:stretch/>
        </p:blipFill>
        <p:spPr>
          <a:xfrm>
            <a:off x="209802" y="1144009"/>
            <a:ext cx="2209446" cy="2720539"/>
          </a:xfrm>
          <a:prstGeom prst="rect">
            <a:avLst/>
          </a:prstGeom>
        </p:spPr>
      </p:pic>
      <p:pic>
        <p:nvPicPr>
          <p:cNvPr id="7" name="Picture 6" descr="Screen Shot 2015-04-01 at 8.02.56 AM.png"/>
          <p:cNvPicPr>
            <a:picLocks noChangeAspect="1"/>
          </p:cNvPicPr>
          <p:nvPr/>
        </p:nvPicPr>
        <p:blipFill rotWithShape="1">
          <a:blip r:embed="rId3">
            <a:extLst>
              <a:ext uri="{28A0092B-C50C-407E-A947-70E740481C1C}">
                <a14:useLocalDpi xmlns:a14="http://schemas.microsoft.com/office/drawing/2010/main" val="0"/>
              </a:ext>
            </a:extLst>
          </a:blip>
          <a:srcRect l="55810"/>
          <a:stretch/>
        </p:blipFill>
        <p:spPr>
          <a:xfrm>
            <a:off x="1603829" y="3864547"/>
            <a:ext cx="2109185" cy="2699021"/>
          </a:xfrm>
          <a:prstGeom prst="rect">
            <a:avLst/>
          </a:prstGeom>
        </p:spPr>
      </p:pic>
      <p:sp>
        <p:nvSpPr>
          <p:cNvPr id="4" name="Rectangle 3"/>
          <p:cNvSpPr/>
          <p:nvPr/>
        </p:nvSpPr>
        <p:spPr>
          <a:xfrm>
            <a:off x="4097865" y="6048369"/>
            <a:ext cx="4910667" cy="523220"/>
          </a:xfrm>
          <a:prstGeom prst="rect">
            <a:avLst/>
          </a:prstGeom>
        </p:spPr>
        <p:txBody>
          <a:bodyPr wrap="square">
            <a:spAutoFit/>
          </a:bodyPr>
          <a:lstStyle/>
          <a:p>
            <a:pPr algn="r"/>
            <a:r>
              <a:rPr lang="en-US" sz="1400" dirty="0"/>
              <a:t>Source: </a:t>
            </a:r>
            <a:r>
              <a:rPr lang="en-US" sz="1400" dirty="0" smtClean="0"/>
              <a:t>National </a:t>
            </a:r>
            <a:r>
              <a:rPr lang="en-US" sz="1400" dirty="0"/>
              <a:t>Research Council, 2013; President’s Council of Advisors on Science and Technology, </a:t>
            </a:r>
            <a:r>
              <a:rPr lang="en-US" sz="1400" dirty="0" smtClean="0"/>
              <a:t>2012. </a:t>
            </a:r>
            <a:endParaRPr lang="en-US" sz="1400" dirty="0"/>
          </a:p>
        </p:txBody>
      </p:sp>
    </p:spTree>
    <p:extLst>
      <p:ext uri="{BB962C8B-B14F-4D97-AF65-F5344CB8AC3E}">
        <p14:creationId xmlns:p14="http://schemas.microsoft.com/office/powerpoint/2010/main" val="170083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chor="ctr">
            <a:normAutofit/>
          </a:bodyPr>
          <a:lstStyle/>
          <a:p>
            <a:pPr marL="457200" lvl="1" indent="0" algn="ctr">
              <a:buNone/>
            </a:pPr>
            <a:r>
              <a:rPr lang="en-US" sz="3600" b="1" dirty="0" smtClean="0"/>
              <a:t>National Context</a:t>
            </a:r>
            <a:r>
              <a:rPr lang="en-US" sz="3600" dirty="0" smtClean="0"/>
              <a:t>: </a:t>
            </a:r>
            <a:r>
              <a:rPr lang="en-US" sz="3600" dirty="0" smtClean="0">
                <a:solidFill>
                  <a:srgbClr val="FF0000"/>
                </a:solidFill>
              </a:rPr>
              <a:t>Data on College-Level Math and Completion</a:t>
            </a:r>
            <a:endParaRPr lang="en-US" sz="3600" dirty="0">
              <a:solidFill>
                <a:srgbClr val="FF0000"/>
              </a:solidFill>
            </a:endParaRPr>
          </a:p>
        </p:txBody>
      </p:sp>
    </p:spTree>
    <p:extLst>
      <p:ext uri="{BB962C8B-B14F-4D97-AF65-F5344CB8AC3E}">
        <p14:creationId xmlns:p14="http://schemas.microsoft.com/office/powerpoint/2010/main" val="420847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28" y="135466"/>
            <a:ext cx="7944843" cy="1143000"/>
          </a:xfrm>
        </p:spPr>
        <p:txBody>
          <a:bodyPr>
            <a:normAutofit/>
          </a:bodyPr>
          <a:lstStyle/>
          <a:p>
            <a:pPr algn="l"/>
            <a:r>
              <a:rPr lang="en-US" sz="3200" dirty="0"/>
              <a:t>In terms of employability and debt repayment, </a:t>
            </a:r>
            <a:r>
              <a:rPr lang="en-US" sz="3200" dirty="0" smtClean="0"/>
              <a:t>completion matters for all students. </a:t>
            </a:r>
            <a:endParaRPr lang="en-US" sz="3200" dirty="0"/>
          </a:p>
        </p:txBody>
      </p:sp>
      <p:sp>
        <p:nvSpPr>
          <p:cNvPr id="3" name="Content Placeholder 2"/>
          <p:cNvSpPr>
            <a:spLocks noGrp="1"/>
          </p:cNvSpPr>
          <p:nvPr>
            <p:ph idx="1"/>
          </p:nvPr>
        </p:nvSpPr>
        <p:spPr>
          <a:xfrm>
            <a:off x="541867" y="1642533"/>
            <a:ext cx="8132604" cy="4909804"/>
          </a:xfrm>
        </p:spPr>
        <p:txBody>
          <a:bodyPr>
            <a:normAutofit/>
          </a:bodyPr>
          <a:lstStyle/>
          <a:p>
            <a:pPr>
              <a:lnSpc>
                <a:spcPct val="120000"/>
              </a:lnSpc>
            </a:pPr>
            <a:r>
              <a:rPr lang="en-US" sz="2800" dirty="0" smtClean="0"/>
              <a:t>In </a:t>
            </a:r>
            <a:r>
              <a:rPr lang="en-US" sz="2800" dirty="0"/>
              <a:t>2009, </a:t>
            </a:r>
            <a:r>
              <a:rPr lang="en-US" sz="2800" b="1" dirty="0" smtClean="0"/>
              <a:t>36%</a:t>
            </a:r>
            <a:r>
              <a:rPr lang="en-US" sz="2800" dirty="0" smtClean="0"/>
              <a:t> of all beginning college students </a:t>
            </a:r>
            <a:r>
              <a:rPr lang="en-US" sz="2800" b="1" dirty="0"/>
              <a:t>had</a:t>
            </a:r>
            <a:r>
              <a:rPr lang="en-US" sz="2800" dirty="0"/>
              <a:t> </a:t>
            </a:r>
            <a:r>
              <a:rPr lang="en-US" sz="2800" b="1" dirty="0"/>
              <a:t>not completed a degree or certificate</a:t>
            </a:r>
            <a:r>
              <a:rPr lang="en-US" sz="2800" dirty="0"/>
              <a:t> within six years of </a:t>
            </a:r>
            <a:r>
              <a:rPr lang="en-US" sz="2800" dirty="0" smtClean="0"/>
              <a:t>enrolling.</a:t>
            </a:r>
          </a:p>
          <a:p>
            <a:pPr>
              <a:lnSpc>
                <a:spcPct val="120000"/>
              </a:lnSpc>
            </a:pPr>
            <a:r>
              <a:rPr lang="en-US" sz="2800" b="1" dirty="0" smtClean="0"/>
              <a:t>46%</a:t>
            </a:r>
            <a:r>
              <a:rPr lang="en-US" sz="2800" dirty="0" smtClean="0"/>
              <a:t> of </a:t>
            </a:r>
            <a:r>
              <a:rPr lang="en-US" sz="2800" dirty="0"/>
              <a:t>students </a:t>
            </a:r>
            <a:r>
              <a:rPr lang="en-US" sz="2800" dirty="0" smtClean="0"/>
              <a:t>who </a:t>
            </a:r>
            <a:r>
              <a:rPr lang="en-US" sz="2800" dirty="0"/>
              <a:t>started in public </a:t>
            </a:r>
            <a:r>
              <a:rPr lang="en-US" sz="2800" b="1" dirty="0"/>
              <a:t>two-year </a:t>
            </a:r>
            <a:r>
              <a:rPr lang="en-US" sz="2800" dirty="0"/>
              <a:t>colleges </a:t>
            </a:r>
            <a:r>
              <a:rPr lang="en-US" sz="2800" b="1" dirty="0"/>
              <a:t>did not complete a </a:t>
            </a:r>
            <a:r>
              <a:rPr lang="en-US" sz="2800" b="1" dirty="0" smtClean="0"/>
              <a:t>degree</a:t>
            </a:r>
            <a:r>
              <a:rPr lang="en-US" sz="2800" dirty="0" smtClean="0"/>
              <a:t>. </a:t>
            </a:r>
          </a:p>
          <a:p>
            <a:pPr>
              <a:lnSpc>
                <a:spcPct val="120000"/>
              </a:lnSpc>
            </a:pPr>
            <a:r>
              <a:rPr lang="en-US" sz="2800" dirty="0" smtClean="0"/>
              <a:t>Non-completers </a:t>
            </a:r>
            <a:r>
              <a:rPr lang="en-US" sz="2800" b="1" dirty="0" smtClean="0"/>
              <a:t>borrowed </a:t>
            </a:r>
            <a:r>
              <a:rPr lang="en-US" sz="2800" b="1" dirty="0"/>
              <a:t>more </a:t>
            </a:r>
            <a:r>
              <a:rPr lang="en-US" sz="2800" dirty="0"/>
              <a:t>on a per-credit </a:t>
            </a:r>
            <a:r>
              <a:rPr lang="en-US" sz="2800" dirty="0" smtClean="0"/>
              <a:t>basis and had </a:t>
            </a:r>
            <a:r>
              <a:rPr lang="en-US" sz="2800" b="1" dirty="0"/>
              <a:t>lower employment rates </a:t>
            </a:r>
            <a:r>
              <a:rPr lang="en-US" sz="2800" dirty="0"/>
              <a:t>than completers across all institution sectors studied.</a:t>
            </a:r>
            <a:r>
              <a:rPr lang="en-US" dirty="0"/>
              <a:t> </a:t>
            </a:r>
            <a:endParaRPr lang="en-US" dirty="0" smtClean="0"/>
          </a:p>
        </p:txBody>
      </p:sp>
      <p:sp>
        <p:nvSpPr>
          <p:cNvPr id="5" name="TextBox 4"/>
          <p:cNvSpPr txBox="1"/>
          <p:nvPr/>
        </p:nvSpPr>
        <p:spPr>
          <a:xfrm>
            <a:off x="400341" y="6419186"/>
            <a:ext cx="8743659" cy="289921"/>
          </a:xfrm>
          <a:prstGeom prst="rect">
            <a:avLst/>
          </a:prstGeom>
          <a:noFill/>
        </p:spPr>
        <p:txBody>
          <a:bodyPr wrap="square" rtlCol="0">
            <a:noAutofit/>
          </a:bodyPr>
          <a:lstStyle/>
          <a:p>
            <a:pPr algn="r"/>
            <a:r>
              <a:rPr lang="en-US" sz="1400" dirty="0"/>
              <a:t>Source: Chang Wei &amp; Horn, 2013; U.S. Department of </a:t>
            </a:r>
            <a:r>
              <a:rPr lang="en-US" sz="1400" dirty="0" smtClean="0"/>
              <a:t>Education, </a:t>
            </a:r>
            <a:r>
              <a:rPr lang="en-US" sz="1400" dirty="0"/>
              <a:t>National Center for Education </a:t>
            </a:r>
            <a:r>
              <a:rPr lang="en-US" sz="1400" dirty="0" smtClean="0"/>
              <a:t>Statistics, 2009.</a:t>
            </a:r>
            <a:endParaRPr lang="en-US" sz="1400" dirty="0"/>
          </a:p>
        </p:txBody>
      </p:sp>
    </p:spTree>
    <p:extLst>
      <p:ext uri="{BB962C8B-B14F-4D97-AF65-F5344CB8AC3E}">
        <p14:creationId xmlns:p14="http://schemas.microsoft.com/office/powerpoint/2010/main" val="4040995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sz="3200" dirty="0"/>
              <a:t>What </a:t>
            </a:r>
            <a:r>
              <a:rPr lang="en-US" sz="3200" dirty="0" smtClean="0"/>
              <a:t>indicators are </a:t>
            </a:r>
            <a:r>
              <a:rPr lang="en-US" sz="3200" dirty="0"/>
              <a:t>researchers and practitioners considering when </a:t>
            </a:r>
            <a:r>
              <a:rPr lang="en-US" sz="3200" dirty="0" smtClean="0"/>
              <a:t>addressing barriers </a:t>
            </a:r>
            <a:r>
              <a:rPr lang="en-US" sz="3200" dirty="0"/>
              <a:t>to </a:t>
            </a:r>
            <a:r>
              <a:rPr lang="en-US" sz="3200" dirty="0" smtClean="0"/>
              <a:t>completion?</a:t>
            </a:r>
            <a:endParaRPr lang="en-US" sz="3200" dirty="0"/>
          </a:p>
        </p:txBody>
      </p:sp>
      <p:sp>
        <p:nvSpPr>
          <p:cNvPr id="3" name="Content Placeholder 2"/>
          <p:cNvSpPr>
            <a:spLocks noGrp="1"/>
          </p:cNvSpPr>
          <p:nvPr>
            <p:ph idx="1"/>
          </p:nvPr>
        </p:nvSpPr>
        <p:spPr>
          <a:xfrm>
            <a:off x="304800" y="1630624"/>
            <a:ext cx="8432800" cy="4734486"/>
          </a:xfrm>
        </p:spPr>
        <p:txBody>
          <a:bodyPr>
            <a:normAutofit/>
          </a:bodyPr>
          <a:lstStyle/>
          <a:p>
            <a:r>
              <a:rPr lang="en-US" sz="2800" dirty="0" smtClean="0"/>
              <a:t>Among </a:t>
            </a:r>
            <a:r>
              <a:rPr lang="en-US" sz="2800" dirty="0"/>
              <a:t>2003–2004 first-time </a:t>
            </a:r>
            <a:r>
              <a:rPr lang="en-US" sz="2800" dirty="0" smtClean="0"/>
              <a:t>college students</a:t>
            </a:r>
            <a:r>
              <a:rPr lang="en-US" sz="2800" dirty="0"/>
              <a:t>, the percentage of </a:t>
            </a:r>
            <a:r>
              <a:rPr lang="en-US" sz="2800" b="1" dirty="0"/>
              <a:t>college-level math credits that were attempted but not earned</a:t>
            </a:r>
            <a:r>
              <a:rPr lang="en-US" sz="2800" dirty="0"/>
              <a:t> ranged from </a:t>
            </a:r>
            <a:r>
              <a:rPr lang="en-US" sz="2800" b="1" dirty="0" smtClean="0"/>
              <a:t>38%</a:t>
            </a:r>
            <a:r>
              <a:rPr lang="en-US" sz="2800" dirty="0" smtClean="0"/>
              <a:t> in </a:t>
            </a:r>
            <a:r>
              <a:rPr lang="en-US" sz="2800" dirty="0"/>
              <a:t>two-year colleges to </a:t>
            </a:r>
            <a:r>
              <a:rPr lang="en-US" sz="2800" b="1" dirty="0" smtClean="0"/>
              <a:t>46%</a:t>
            </a:r>
            <a:r>
              <a:rPr lang="en-US" sz="2800" dirty="0" smtClean="0"/>
              <a:t> in </a:t>
            </a:r>
            <a:r>
              <a:rPr lang="en-US" sz="2800" dirty="0"/>
              <a:t>four-year </a:t>
            </a:r>
            <a:r>
              <a:rPr lang="en-US" sz="2800" dirty="0" smtClean="0"/>
              <a:t>colleges.</a:t>
            </a:r>
          </a:p>
          <a:p>
            <a:pPr marL="0" indent="0">
              <a:buNone/>
            </a:pPr>
            <a:endParaRPr lang="en-US" sz="2800" dirty="0" smtClean="0"/>
          </a:p>
          <a:p>
            <a:r>
              <a:rPr lang="en-US" sz="2800" dirty="0" smtClean="0"/>
              <a:t>A study </a:t>
            </a:r>
            <a:r>
              <a:rPr lang="en-US" sz="2800" dirty="0"/>
              <a:t>of </a:t>
            </a:r>
            <a:r>
              <a:rPr lang="en-US" sz="2800" dirty="0" smtClean="0"/>
              <a:t>the Virginia community </a:t>
            </a:r>
            <a:r>
              <a:rPr lang="en-US" sz="2800" dirty="0"/>
              <a:t>college system found that </a:t>
            </a:r>
            <a:r>
              <a:rPr lang="en-US" sz="2800" b="1" dirty="0" smtClean="0"/>
              <a:t>almost three-quarters </a:t>
            </a:r>
            <a:r>
              <a:rPr lang="en-US" sz="2800" b="1" dirty="0"/>
              <a:t>of students </a:t>
            </a:r>
            <a:r>
              <a:rPr lang="en-US" sz="2800" b="1" dirty="0" smtClean="0"/>
              <a:t>were not passing </a:t>
            </a:r>
            <a:r>
              <a:rPr lang="en-US" sz="2800" b="1" dirty="0"/>
              <a:t>gatekeeper algebra </a:t>
            </a:r>
            <a:r>
              <a:rPr lang="en-US" sz="2800" b="1" dirty="0" smtClean="0"/>
              <a:t>courses</a:t>
            </a:r>
            <a:r>
              <a:rPr lang="en-US" sz="2800" dirty="0" smtClean="0"/>
              <a:t>.</a:t>
            </a:r>
          </a:p>
        </p:txBody>
      </p:sp>
      <p:sp>
        <p:nvSpPr>
          <p:cNvPr id="4" name="TextBox 3"/>
          <p:cNvSpPr txBox="1"/>
          <p:nvPr/>
        </p:nvSpPr>
        <p:spPr>
          <a:xfrm>
            <a:off x="1901931" y="6329420"/>
            <a:ext cx="7038869" cy="307777"/>
          </a:xfrm>
          <a:prstGeom prst="rect">
            <a:avLst/>
          </a:prstGeom>
          <a:noFill/>
        </p:spPr>
        <p:txBody>
          <a:bodyPr wrap="square" rtlCol="0">
            <a:spAutoFit/>
          </a:bodyPr>
          <a:lstStyle/>
          <a:p>
            <a:r>
              <a:rPr lang="en-US" sz="1400" dirty="0"/>
              <a:t>Source: </a:t>
            </a:r>
            <a:r>
              <a:rPr lang="en-US" sz="1400" dirty="0" smtClean="0"/>
              <a:t>Jenkins</a:t>
            </a:r>
            <a:r>
              <a:rPr lang="en-US" sz="1400" dirty="0"/>
              <a:t>, Jaggars, Roksa, Zeidenberg, &amp; Cho, 2009; U.S. Department of Education, </a:t>
            </a:r>
            <a:r>
              <a:rPr lang="en-US" sz="1400" dirty="0" smtClean="0"/>
              <a:t>2012.</a:t>
            </a:r>
            <a:endParaRPr lang="en-US" sz="1400" dirty="0"/>
          </a:p>
        </p:txBody>
      </p:sp>
    </p:spTree>
    <p:extLst>
      <p:ext uri="{BB962C8B-B14F-4D97-AF65-F5344CB8AC3E}">
        <p14:creationId xmlns:p14="http://schemas.microsoft.com/office/powerpoint/2010/main" val="400988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12"/>
            <a:ext cx="9144000" cy="1143000"/>
          </a:xfrm>
        </p:spPr>
        <p:txBody>
          <a:bodyPr/>
          <a:lstStyle/>
          <a:p>
            <a:r>
              <a:rPr lang="en-US" dirty="0" smtClean="0"/>
              <a:t>Table of Contents</a:t>
            </a:r>
            <a:endParaRPr lang="en-US" dirty="0"/>
          </a:p>
        </p:txBody>
      </p:sp>
      <p:sp>
        <p:nvSpPr>
          <p:cNvPr id="3" name="Content Placeholder 2"/>
          <p:cNvSpPr>
            <a:spLocks noGrp="1"/>
          </p:cNvSpPr>
          <p:nvPr>
            <p:ph idx="1"/>
          </p:nvPr>
        </p:nvSpPr>
        <p:spPr>
          <a:xfrm>
            <a:off x="457200" y="1127988"/>
            <a:ext cx="8229600" cy="5432900"/>
          </a:xfrm>
        </p:spPr>
        <p:txBody>
          <a:bodyPr>
            <a:normAutofit fontScale="25000" lnSpcReduction="20000"/>
          </a:bodyPr>
          <a:lstStyle/>
          <a:p>
            <a:pPr marL="57150" indent="0">
              <a:buNone/>
            </a:pPr>
            <a:r>
              <a:rPr lang="en-US" sz="8800" dirty="0" smtClean="0">
                <a:solidFill>
                  <a:srgbClr val="FF0000"/>
                </a:solidFill>
              </a:rPr>
              <a:t>Slides 3-6: Dana Center slides on the New Mathways Project and Mathematics Pathways to Completion</a:t>
            </a:r>
          </a:p>
          <a:p>
            <a:pPr marL="57150" indent="0">
              <a:buNone/>
            </a:pPr>
            <a:endParaRPr lang="en-US" sz="8800" dirty="0" smtClean="0">
              <a:solidFill>
                <a:srgbClr val="FF0000"/>
              </a:solidFill>
            </a:endParaRPr>
          </a:p>
          <a:p>
            <a:pPr marL="57150" indent="0">
              <a:buNone/>
            </a:pPr>
            <a:r>
              <a:rPr lang="en-US" sz="8800" dirty="0" smtClean="0">
                <a:solidFill>
                  <a:srgbClr val="FF0000"/>
                </a:solidFill>
              </a:rPr>
              <a:t>Slides 7-13: Sample slides for state context</a:t>
            </a:r>
          </a:p>
          <a:p>
            <a:pPr marL="57150" indent="0">
              <a:buNone/>
            </a:pPr>
            <a:endParaRPr lang="en-US" sz="8800" dirty="0" smtClean="0">
              <a:solidFill>
                <a:srgbClr val="FF0000"/>
              </a:solidFill>
            </a:endParaRPr>
          </a:p>
          <a:p>
            <a:pPr marL="57150" indent="0">
              <a:buNone/>
            </a:pPr>
            <a:r>
              <a:rPr lang="en-US" sz="8800" dirty="0" smtClean="0">
                <a:solidFill>
                  <a:srgbClr val="FF0000"/>
                </a:solidFill>
              </a:rPr>
              <a:t>Slides 14-16: National Context: Trends and Thought Leadership</a:t>
            </a:r>
          </a:p>
          <a:p>
            <a:pPr marL="57150" indent="0">
              <a:buNone/>
            </a:pPr>
            <a:endParaRPr lang="en-US" sz="8800" dirty="0" smtClean="0">
              <a:solidFill>
                <a:srgbClr val="FF0000"/>
              </a:solidFill>
            </a:endParaRPr>
          </a:p>
          <a:p>
            <a:pPr marL="57150" lvl="1" indent="0">
              <a:buNone/>
            </a:pPr>
            <a:r>
              <a:rPr lang="en-US" sz="8800" dirty="0" smtClean="0">
                <a:solidFill>
                  <a:srgbClr val="FF0000"/>
                </a:solidFill>
              </a:rPr>
              <a:t>Slides 17-25: </a:t>
            </a:r>
            <a:r>
              <a:rPr lang="en-US" sz="8800" dirty="0">
                <a:solidFill>
                  <a:srgbClr val="FF0000"/>
                </a:solidFill>
              </a:rPr>
              <a:t>National Context: Data on College-Level Math and </a:t>
            </a:r>
            <a:r>
              <a:rPr lang="en-US" sz="8800" dirty="0" smtClean="0">
                <a:solidFill>
                  <a:srgbClr val="FF0000"/>
                </a:solidFill>
              </a:rPr>
              <a:t>Completion</a:t>
            </a:r>
          </a:p>
          <a:p>
            <a:pPr marL="57150" lvl="1" indent="0">
              <a:buNone/>
            </a:pPr>
            <a:endParaRPr lang="en-US" sz="8800" dirty="0" smtClean="0">
              <a:solidFill>
                <a:srgbClr val="FF0000"/>
              </a:solidFill>
            </a:endParaRPr>
          </a:p>
          <a:p>
            <a:pPr marL="57150" lvl="1" indent="0">
              <a:buNone/>
            </a:pPr>
            <a:r>
              <a:rPr lang="en-US" sz="8800" dirty="0" smtClean="0">
                <a:solidFill>
                  <a:srgbClr val="FF0000"/>
                </a:solidFill>
              </a:rPr>
              <a:t>Slides 26-30: </a:t>
            </a:r>
            <a:r>
              <a:rPr lang="en-US" sz="8800" dirty="0">
                <a:solidFill>
                  <a:srgbClr val="FF0000"/>
                </a:solidFill>
              </a:rPr>
              <a:t>National Context: Data on Developmental Courses and Impact on </a:t>
            </a:r>
            <a:r>
              <a:rPr lang="en-US" sz="8800" dirty="0" smtClean="0">
                <a:solidFill>
                  <a:srgbClr val="FF0000"/>
                </a:solidFill>
              </a:rPr>
              <a:t>Completion</a:t>
            </a:r>
          </a:p>
          <a:p>
            <a:pPr marL="57150" lvl="1" indent="0">
              <a:buNone/>
            </a:pPr>
            <a:endParaRPr lang="en-US" sz="8800" dirty="0" smtClean="0">
              <a:solidFill>
                <a:srgbClr val="FF0000"/>
              </a:solidFill>
            </a:endParaRPr>
          </a:p>
          <a:p>
            <a:pPr marL="57150" lvl="1" indent="0">
              <a:buNone/>
            </a:pPr>
            <a:r>
              <a:rPr lang="en-US" sz="8800" dirty="0" smtClean="0">
                <a:solidFill>
                  <a:srgbClr val="FF0000"/>
                </a:solidFill>
              </a:rPr>
              <a:t>Slides 31-40: </a:t>
            </a:r>
            <a:r>
              <a:rPr lang="en-US" sz="8800" dirty="0">
                <a:solidFill>
                  <a:srgbClr val="FF0000"/>
                </a:solidFill>
              </a:rPr>
              <a:t>Acceleration and Corequisite Models</a:t>
            </a:r>
          </a:p>
          <a:p>
            <a:pPr marL="57150" lvl="1" indent="0">
              <a:buNone/>
            </a:pPr>
            <a:endParaRPr lang="en-US" sz="3600" dirty="0" smtClean="0">
              <a:solidFill>
                <a:srgbClr val="FF0000"/>
              </a:solidFill>
            </a:endParaRPr>
          </a:p>
          <a:p>
            <a:pPr marL="57150" lvl="1" indent="0">
              <a:buNone/>
            </a:pPr>
            <a:endParaRPr lang="en-US" sz="3600" dirty="0">
              <a:solidFill>
                <a:srgbClr val="FF0000"/>
              </a:solidFill>
            </a:endParaRPr>
          </a:p>
          <a:p>
            <a:pPr marL="57150" indent="0">
              <a:buNone/>
            </a:pPr>
            <a:endParaRPr lang="en-US" dirty="0" smtClean="0">
              <a:solidFill>
                <a:srgbClr val="FF0000"/>
              </a:solidFill>
            </a:endParaRPr>
          </a:p>
          <a:p>
            <a:pPr marL="57150" indent="0">
              <a:buNone/>
            </a:pPr>
            <a:endParaRPr lang="en-US" dirty="0" smtClean="0">
              <a:solidFill>
                <a:srgbClr val="FF0000"/>
              </a:solidFill>
            </a:endParaRPr>
          </a:p>
          <a:p>
            <a:pPr marL="57150" indent="0">
              <a:buNone/>
            </a:pPr>
            <a:r>
              <a:rPr lang="en-US" dirty="0" smtClean="0">
                <a:solidFill>
                  <a:srgbClr val="FF0000"/>
                </a:solidFill>
              </a:rPr>
              <a:t> </a:t>
            </a:r>
          </a:p>
          <a:p>
            <a:pPr lvl="1"/>
            <a:endParaRPr lang="en-US" dirty="0" smtClean="0">
              <a:solidFill>
                <a:srgbClr val="FF0000"/>
              </a:solidFill>
            </a:endParaRPr>
          </a:p>
          <a:p>
            <a:pPr lvl="1"/>
            <a:endParaRPr lang="en-US" dirty="0">
              <a:solidFill>
                <a:srgbClr val="FF0000"/>
              </a:solidFill>
            </a:endParaRPr>
          </a:p>
        </p:txBody>
      </p:sp>
    </p:spTree>
    <p:extLst>
      <p:ext uri="{BB962C8B-B14F-4D97-AF65-F5344CB8AC3E}">
        <p14:creationId xmlns:p14="http://schemas.microsoft.com/office/powerpoint/2010/main" val="4098568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3098"/>
            <a:ext cx="8991600" cy="1143000"/>
          </a:xfrm>
        </p:spPr>
        <p:txBody>
          <a:bodyPr>
            <a:noAutofit/>
          </a:bodyPr>
          <a:lstStyle/>
          <a:p>
            <a:pPr algn="l"/>
            <a:r>
              <a:rPr lang="en-US" sz="3200" dirty="0"/>
              <a:t>Large numbers of students enroll in developmental education, but many fail to progress</a:t>
            </a:r>
            <a:r>
              <a:rPr lang="en-US" sz="3200" dirty="0" smtClean="0"/>
              <a:t>.</a:t>
            </a:r>
            <a:endParaRPr lang="en-US" sz="3200" dirty="0"/>
          </a:p>
        </p:txBody>
      </p:sp>
      <p:sp>
        <p:nvSpPr>
          <p:cNvPr id="3" name="Content Placeholder 2"/>
          <p:cNvSpPr>
            <a:spLocks noGrp="1"/>
          </p:cNvSpPr>
          <p:nvPr>
            <p:ph idx="1"/>
          </p:nvPr>
        </p:nvSpPr>
        <p:spPr>
          <a:xfrm>
            <a:off x="423333" y="1642534"/>
            <a:ext cx="8111068" cy="4707466"/>
          </a:xfrm>
        </p:spPr>
        <p:txBody>
          <a:bodyPr>
            <a:normAutofit/>
          </a:bodyPr>
          <a:lstStyle/>
          <a:p>
            <a:r>
              <a:rPr lang="en-US" sz="2800" dirty="0" smtClean="0"/>
              <a:t>Among </a:t>
            </a:r>
            <a:r>
              <a:rPr lang="en-US" sz="2800" dirty="0"/>
              <a:t>first-time postsecondary students in 2003–</a:t>
            </a:r>
            <a:r>
              <a:rPr lang="en-US" sz="2800" dirty="0" smtClean="0"/>
              <a:t>2004,</a:t>
            </a:r>
            <a:r>
              <a:rPr lang="is-IS" sz="2800" dirty="0" smtClean="0"/>
              <a:t> </a:t>
            </a:r>
            <a:r>
              <a:rPr lang="en-US" sz="2800" b="1" dirty="0" smtClean="0"/>
              <a:t>62% of </a:t>
            </a:r>
            <a:r>
              <a:rPr lang="en-US" sz="2800" b="1" dirty="0"/>
              <a:t>those in associate’s</a:t>
            </a:r>
            <a:r>
              <a:rPr lang="en-US" sz="2800" dirty="0"/>
              <a:t> degree and </a:t>
            </a:r>
            <a:r>
              <a:rPr lang="en-US" sz="2800" b="1" dirty="0" smtClean="0"/>
              <a:t>27% in </a:t>
            </a:r>
            <a:r>
              <a:rPr lang="en-US" sz="2800" b="1" dirty="0"/>
              <a:t>bachelor’s</a:t>
            </a:r>
            <a:r>
              <a:rPr lang="en-US" sz="2800" dirty="0"/>
              <a:t> degree programs </a:t>
            </a:r>
            <a:r>
              <a:rPr lang="en-US" sz="2800" b="1" dirty="0"/>
              <a:t>took a remedial math </a:t>
            </a:r>
            <a:r>
              <a:rPr lang="en-US" sz="2800" b="1" dirty="0" smtClean="0"/>
              <a:t>course.</a:t>
            </a:r>
          </a:p>
          <a:p>
            <a:pPr marL="0" indent="0">
              <a:buNone/>
            </a:pPr>
            <a:endParaRPr lang="en-US" sz="2800" b="1" dirty="0" smtClean="0"/>
          </a:p>
          <a:p>
            <a:r>
              <a:rPr lang="en-US" sz="2800" b="1" dirty="0" smtClean="0"/>
              <a:t>70% </a:t>
            </a:r>
            <a:r>
              <a:rPr lang="en-US" sz="2800" dirty="0" smtClean="0"/>
              <a:t>of </a:t>
            </a:r>
            <a:r>
              <a:rPr lang="en-US" sz="2800" dirty="0"/>
              <a:t>students placed into remediation </a:t>
            </a:r>
            <a:r>
              <a:rPr lang="en-US" sz="2800" b="1" dirty="0"/>
              <a:t>fail to enroll in a gateway math course </a:t>
            </a:r>
            <a:r>
              <a:rPr lang="en-US" sz="2800" dirty="0"/>
              <a:t>in two academic years</a:t>
            </a:r>
            <a:r>
              <a:rPr lang="en-US" sz="2800" dirty="0" smtClean="0"/>
              <a:t>.</a:t>
            </a:r>
          </a:p>
        </p:txBody>
      </p:sp>
      <p:sp>
        <p:nvSpPr>
          <p:cNvPr id="5" name="TextBox 4"/>
          <p:cNvSpPr txBox="1"/>
          <p:nvPr/>
        </p:nvSpPr>
        <p:spPr>
          <a:xfrm>
            <a:off x="3087792" y="6297015"/>
            <a:ext cx="5945696" cy="307777"/>
          </a:xfrm>
          <a:prstGeom prst="rect">
            <a:avLst/>
          </a:prstGeom>
          <a:noFill/>
        </p:spPr>
        <p:txBody>
          <a:bodyPr wrap="none" rtlCol="0">
            <a:spAutoFit/>
          </a:bodyPr>
          <a:lstStyle/>
          <a:p>
            <a:pPr>
              <a:defRPr/>
            </a:pPr>
            <a:r>
              <a:rPr lang="en-US" sz="1400" dirty="0" smtClean="0"/>
              <a:t>Source: </a:t>
            </a:r>
            <a:r>
              <a:rPr lang="en-US" sz="1400" dirty="0"/>
              <a:t>Complete College America, 2012  </a:t>
            </a:r>
            <a:r>
              <a:rPr lang="en-US" sz="1400" dirty="0" smtClean="0"/>
              <a:t>U.S</a:t>
            </a:r>
            <a:r>
              <a:rPr lang="en-US" sz="1400" dirty="0"/>
              <a:t>. Department of Education, </a:t>
            </a:r>
            <a:r>
              <a:rPr lang="en-US" sz="1400" dirty="0" smtClean="0"/>
              <a:t>2009.</a:t>
            </a:r>
            <a:endParaRPr lang="en-US" sz="1400" dirty="0"/>
          </a:p>
        </p:txBody>
      </p:sp>
    </p:spTree>
    <p:extLst>
      <p:ext uri="{BB962C8B-B14F-4D97-AF65-F5344CB8AC3E}">
        <p14:creationId xmlns:p14="http://schemas.microsoft.com/office/powerpoint/2010/main" val="3066731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899770100"/>
              </p:ext>
            </p:extLst>
          </p:nvPr>
        </p:nvGraphicFramePr>
        <p:xfrm>
          <a:off x="0" y="1458201"/>
          <a:ext cx="4758899" cy="4151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504248385"/>
              </p:ext>
            </p:extLst>
          </p:nvPr>
        </p:nvGraphicFramePr>
        <p:xfrm>
          <a:off x="4572000" y="1458200"/>
          <a:ext cx="4572000" cy="415197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157751" y="6385401"/>
            <a:ext cx="5867400" cy="307777"/>
          </a:xfrm>
          <a:prstGeom prst="rect">
            <a:avLst/>
          </a:prstGeom>
          <a:noFill/>
        </p:spPr>
        <p:txBody>
          <a:bodyPr wrap="square" rtlCol="0">
            <a:spAutoFit/>
          </a:bodyPr>
          <a:lstStyle/>
          <a:p>
            <a:pPr algn="r" defTabSz="914400" eaLnBrk="0" fontAlgn="base" hangingPunct="0">
              <a:spcBef>
                <a:spcPct val="0"/>
              </a:spcBef>
              <a:spcAft>
                <a:spcPct val="0"/>
              </a:spcAft>
            </a:pPr>
            <a:r>
              <a:rPr lang="en-US" sz="1400" dirty="0" smtClean="0">
                <a:solidFill>
                  <a:prstClr val="black"/>
                </a:solidFill>
                <a:latin typeface="Calibri"/>
                <a:ea typeface="ヒラギノ角ゴ Pro W3" charset="0"/>
                <a:cs typeface="Calibri"/>
              </a:rPr>
              <a:t>Source: Burdman, 2015; </a:t>
            </a:r>
            <a:r>
              <a:rPr lang="en-US" sz="1400" dirty="0">
                <a:latin typeface="Calibri"/>
                <a:cs typeface="Calibri"/>
              </a:rPr>
              <a:t>Chen &amp; Soldner, </a:t>
            </a:r>
            <a:r>
              <a:rPr lang="en-US" sz="1400" dirty="0" smtClean="0">
                <a:latin typeface="Calibri"/>
                <a:cs typeface="Calibri"/>
              </a:rPr>
              <a:t>2013.</a:t>
            </a:r>
            <a:endParaRPr lang="en-US" sz="1400" dirty="0">
              <a:latin typeface="Calibri"/>
              <a:cs typeface="Calibri"/>
            </a:endParaRPr>
          </a:p>
        </p:txBody>
      </p:sp>
      <p:sp>
        <p:nvSpPr>
          <p:cNvPr id="3" name="Title 2"/>
          <p:cNvSpPr>
            <a:spLocks noGrp="1"/>
          </p:cNvSpPr>
          <p:nvPr>
            <p:ph type="title"/>
          </p:nvPr>
        </p:nvSpPr>
        <p:spPr>
          <a:xfrm>
            <a:off x="237383" y="141262"/>
            <a:ext cx="8669234" cy="1143000"/>
          </a:xfrm>
        </p:spPr>
        <p:txBody>
          <a:bodyPr>
            <a:noAutofit/>
          </a:bodyPr>
          <a:lstStyle/>
          <a:p>
            <a:pPr algn="l"/>
            <a:r>
              <a:rPr lang="en-US" sz="2800" dirty="0" smtClean="0">
                <a:solidFill>
                  <a:srgbClr val="000000"/>
                </a:solidFill>
                <a:latin typeface="+mn-lt"/>
              </a:rPr>
              <a:t>Some point out that most students’ majors do not require Calculus—so why are most students placed in course sequences intended to prepare them for Calculus?</a:t>
            </a:r>
            <a:endParaRPr lang="en-US" sz="2800" dirty="0">
              <a:solidFill>
                <a:srgbClr val="000000"/>
              </a:solidFill>
              <a:latin typeface="+mn-lt"/>
            </a:endParaRPr>
          </a:p>
        </p:txBody>
      </p:sp>
      <p:sp>
        <p:nvSpPr>
          <p:cNvPr id="2" name="Rectangle 1"/>
          <p:cNvSpPr/>
          <p:nvPr/>
        </p:nvSpPr>
        <p:spPr>
          <a:xfrm>
            <a:off x="64307" y="5363561"/>
            <a:ext cx="4967905" cy="1477328"/>
          </a:xfrm>
          <a:prstGeom prst="rect">
            <a:avLst/>
          </a:prstGeom>
          <a:solidFill>
            <a:schemeClr val="accent1">
              <a:lumMod val="20000"/>
              <a:lumOff val="80000"/>
            </a:schemeClr>
          </a:solidFill>
        </p:spPr>
        <p:txBody>
          <a:bodyPr wrap="square">
            <a:spAutoFit/>
          </a:bodyPr>
          <a:lstStyle/>
          <a:p>
            <a:r>
              <a:rPr lang="en-US" dirty="0"/>
              <a:t>Traditionally, students have been funneled into a </a:t>
            </a:r>
            <a:r>
              <a:rPr lang="en-US" b="1" dirty="0"/>
              <a:t>one-size-fits-all algebra course sequence </a:t>
            </a:r>
            <a:r>
              <a:rPr lang="en-US" dirty="0"/>
              <a:t>(starting at the developmental level) </a:t>
            </a:r>
            <a:r>
              <a:rPr lang="en-US" b="1" dirty="0"/>
              <a:t>designed to prepare students for </a:t>
            </a:r>
            <a:r>
              <a:rPr lang="en-US" b="1" dirty="0" smtClean="0"/>
              <a:t>Calculus</a:t>
            </a:r>
            <a:r>
              <a:rPr lang="en-US" dirty="0"/>
              <a:t>, which is necessary in STEM </a:t>
            </a:r>
            <a:r>
              <a:rPr lang="en-US" dirty="0" smtClean="0"/>
              <a:t>fields, but not in others.</a:t>
            </a:r>
            <a:endParaRPr lang="en-US" dirty="0"/>
          </a:p>
        </p:txBody>
      </p:sp>
    </p:spTree>
    <p:extLst>
      <p:ext uri="{BB962C8B-B14F-4D97-AF65-F5344CB8AC3E}">
        <p14:creationId xmlns:p14="http://schemas.microsoft.com/office/powerpoint/2010/main" val="121159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42" y="-4353"/>
            <a:ext cx="8951558" cy="1143000"/>
          </a:xfrm>
        </p:spPr>
        <p:txBody>
          <a:bodyPr>
            <a:normAutofit/>
          </a:bodyPr>
          <a:lstStyle/>
          <a:p>
            <a:pPr algn="l"/>
            <a:r>
              <a:rPr lang="en-US" sz="3200" dirty="0" smtClean="0">
                <a:solidFill>
                  <a:srgbClr val="292934"/>
                </a:solidFill>
              </a:rPr>
              <a:t>Many </a:t>
            </a:r>
            <a:r>
              <a:rPr lang="en-US" sz="3200" dirty="0">
                <a:solidFill>
                  <a:srgbClr val="292934"/>
                </a:solidFill>
              </a:rPr>
              <a:t>students who begin on an algebra path never reach—or never intend to reach—calculus</a:t>
            </a:r>
            <a:r>
              <a:rPr lang="en-US" sz="3200" dirty="0" smtClean="0">
                <a:solidFill>
                  <a:srgbClr val="292934"/>
                </a:solidFill>
              </a:rPr>
              <a:t>.</a:t>
            </a:r>
            <a:endParaRPr lang="en-US" sz="3200" dirty="0"/>
          </a:p>
        </p:txBody>
      </p:sp>
      <p:graphicFrame>
        <p:nvGraphicFramePr>
          <p:cNvPr id="7" name="Chart 6"/>
          <p:cNvGraphicFramePr/>
          <p:nvPr>
            <p:extLst>
              <p:ext uri="{D42A27DB-BD31-4B8C-83A1-F6EECF244321}">
                <p14:modId xmlns:p14="http://schemas.microsoft.com/office/powerpoint/2010/main" val="3878478400"/>
              </p:ext>
            </p:extLst>
          </p:nvPr>
        </p:nvGraphicFramePr>
        <p:xfrm>
          <a:off x="192442" y="1286129"/>
          <a:ext cx="8606716" cy="532471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343400" y="6427112"/>
            <a:ext cx="4648200" cy="307777"/>
          </a:xfrm>
          <a:prstGeom prst="rect">
            <a:avLst/>
          </a:prstGeom>
        </p:spPr>
        <p:txBody>
          <a:bodyPr wrap="square">
            <a:spAutoFit/>
          </a:bodyPr>
          <a:lstStyle/>
          <a:p>
            <a:pPr algn="r"/>
            <a:r>
              <a:rPr lang="en-US" sz="1400" dirty="0" smtClean="0"/>
              <a:t>Source: Dunbar, 2005.</a:t>
            </a:r>
            <a:endParaRPr lang="en-US" sz="1400" i="1" dirty="0" smtClean="0"/>
          </a:p>
        </p:txBody>
      </p:sp>
    </p:spTree>
    <p:extLst>
      <p:ext uri="{BB962C8B-B14F-4D97-AF65-F5344CB8AC3E}">
        <p14:creationId xmlns:p14="http://schemas.microsoft.com/office/powerpoint/2010/main" val="1270326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791876759"/>
              </p:ext>
            </p:extLst>
          </p:nvPr>
        </p:nvGraphicFramePr>
        <p:xfrm>
          <a:off x="176160" y="1269849"/>
          <a:ext cx="8639279" cy="5340991"/>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0" y="-4353"/>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292934"/>
                </a:solidFill>
              </a:rPr>
              <a:t>Many students who begin on an algebra path never reach—or never intend to reach—calculus. </a:t>
            </a:r>
            <a:r>
              <a:rPr lang="en-US" sz="3200" i="1" dirty="0" smtClean="0">
                <a:solidFill>
                  <a:srgbClr val="292934"/>
                </a:solidFill>
              </a:rPr>
              <a:t>(cont.)</a:t>
            </a:r>
            <a:endParaRPr lang="en-US" sz="3200" i="1" dirty="0"/>
          </a:p>
        </p:txBody>
      </p:sp>
      <p:sp>
        <p:nvSpPr>
          <p:cNvPr id="5" name="Rectangle 4"/>
          <p:cNvSpPr/>
          <p:nvPr/>
        </p:nvSpPr>
        <p:spPr>
          <a:xfrm>
            <a:off x="4377267" y="6427112"/>
            <a:ext cx="4648200" cy="307777"/>
          </a:xfrm>
          <a:prstGeom prst="rect">
            <a:avLst/>
          </a:prstGeom>
        </p:spPr>
        <p:txBody>
          <a:bodyPr wrap="square">
            <a:spAutoFit/>
          </a:bodyPr>
          <a:lstStyle/>
          <a:p>
            <a:pPr algn="r"/>
            <a:r>
              <a:rPr lang="en-US" sz="1400" dirty="0" smtClean="0"/>
              <a:t>Source: Dunbar, 2005.</a:t>
            </a:r>
            <a:endParaRPr lang="en-US" sz="1400" i="1" dirty="0" smtClean="0"/>
          </a:p>
        </p:txBody>
      </p:sp>
    </p:spTree>
    <p:extLst>
      <p:ext uri="{BB962C8B-B14F-4D97-AF65-F5344CB8AC3E}">
        <p14:creationId xmlns:p14="http://schemas.microsoft.com/office/powerpoint/2010/main" val="1193429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790649189"/>
              </p:ext>
            </p:extLst>
          </p:nvPr>
        </p:nvGraphicFramePr>
        <p:xfrm>
          <a:off x="304800" y="1187995"/>
          <a:ext cx="8552242" cy="539300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ular Callout 5"/>
          <p:cNvSpPr/>
          <p:nvPr/>
        </p:nvSpPr>
        <p:spPr bwMode="auto">
          <a:xfrm>
            <a:off x="4193886" y="2093440"/>
            <a:ext cx="3581400" cy="1521967"/>
          </a:xfrm>
          <a:prstGeom prst="wedgeRectCallout">
            <a:avLst>
              <a:gd name="adj1" fmla="val -73671"/>
              <a:gd name="adj2" fmla="val 33978"/>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en-US" sz="2000" dirty="0">
                <a:latin typeface="Arial" pitchFamily="-110" charset="0"/>
                <a:ea typeface="ヒラギノ角ゴ Pro W3" pitchFamily="-110" charset="-128"/>
                <a:cs typeface="ヒラギノ角ゴ Pro W3" pitchFamily="-110" charset="-128"/>
              </a:rPr>
              <a:t>Virtually no students who pass college algebra ever start Calculus </a:t>
            </a:r>
            <a:r>
              <a:rPr lang="en-US" sz="2000" dirty="0" smtClean="0">
                <a:latin typeface="Arial" pitchFamily="-110" charset="0"/>
                <a:ea typeface="ヒラギノ角ゴ Pro W3" pitchFamily="-110" charset="-128"/>
                <a:cs typeface="ヒラギノ角ゴ Pro W3" pitchFamily="-110" charset="-128"/>
              </a:rPr>
              <a:t>III, which is a key course for STEM majors.  </a:t>
            </a:r>
            <a:endParaRPr lang="en-US" sz="2000" dirty="0">
              <a:latin typeface="Arial" pitchFamily="-110" charset="0"/>
              <a:ea typeface="ヒラギノ角ゴ Pro W3" pitchFamily="-110" charset="-128"/>
              <a:cs typeface="ヒラギノ角ゴ Pro W3" pitchFamily="-110" charset="-128"/>
            </a:endParaRPr>
          </a:p>
        </p:txBody>
      </p:sp>
      <p:sp>
        <p:nvSpPr>
          <p:cNvPr id="8" name="Title 1"/>
          <p:cNvSpPr>
            <a:spLocks noGrp="1"/>
          </p:cNvSpPr>
          <p:nvPr>
            <p:ph type="title"/>
          </p:nvPr>
        </p:nvSpPr>
        <p:spPr>
          <a:xfrm>
            <a:off x="0" y="-4353"/>
            <a:ext cx="9144000" cy="1143000"/>
          </a:xfrm>
        </p:spPr>
        <p:txBody>
          <a:bodyPr>
            <a:normAutofit/>
          </a:bodyPr>
          <a:lstStyle/>
          <a:p>
            <a:pPr algn="l"/>
            <a:r>
              <a:rPr lang="en-US" sz="3200" dirty="0" smtClean="0">
                <a:solidFill>
                  <a:srgbClr val="292934"/>
                </a:solidFill>
              </a:rPr>
              <a:t>Many </a:t>
            </a:r>
            <a:r>
              <a:rPr lang="en-US" sz="3200" dirty="0">
                <a:solidFill>
                  <a:srgbClr val="292934"/>
                </a:solidFill>
              </a:rPr>
              <a:t>students who begin on an algebra path never reach—or never intend to reach—</a:t>
            </a:r>
            <a:r>
              <a:rPr lang="en-US" sz="3200" dirty="0" smtClean="0">
                <a:solidFill>
                  <a:srgbClr val="292934"/>
                </a:solidFill>
              </a:rPr>
              <a:t>calculus. </a:t>
            </a:r>
            <a:r>
              <a:rPr lang="en-US" sz="3200" i="1" dirty="0">
                <a:solidFill>
                  <a:srgbClr val="292934"/>
                </a:solidFill>
              </a:rPr>
              <a:t>(cont.</a:t>
            </a:r>
            <a:r>
              <a:rPr lang="en-US" sz="3200" i="1" dirty="0" smtClean="0">
                <a:solidFill>
                  <a:srgbClr val="292934"/>
                </a:solidFill>
              </a:rPr>
              <a:t>)</a:t>
            </a:r>
            <a:endParaRPr lang="en-US" sz="3200" dirty="0"/>
          </a:p>
        </p:txBody>
      </p:sp>
      <p:sp>
        <p:nvSpPr>
          <p:cNvPr id="10" name="Rectangle 9"/>
          <p:cNvSpPr/>
          <p:nvPr/>
        </p:nvSpPr>
        <p:spPr>
          <a:xfrm>
            <a:off x="4343400" y="6427112"/>
            <a:ext cx="4648200" cy="307777"/>
          </a:xfrm>
          <a:prstGeom prst="rect">
            <a:avLst/>
          </a:prstGeom>
        </p:spPr>
        <p:txBody>
          <a:bodyPr wrap="square">
            <a:spAutoFit/>
          </a:bodyPr>
          <a:lstStyle/>
          <a:p>
            <a:pPr algn="r"/>
            <a:r>
              <a:rPr lang="en-US" sz="1400" dirty="0" smtClean="0"/>
              <a:t>Source: Dunbar, 2005.</a:t>
            </a:r>
            <a:endParaRPr lang="en-US" sz="1400" i="1" dirty="0" smtClean="0"/>
          </a:p>
        </p:txBody>
      </p:sp>
    </p:spTree>
    <p:extLst>
      <p:ext uri="{BB962C8B-B14F-4D97-AF65-F5344CB8AC3E}">
        <p14:creationId xmlns:p14="http://schemas.microsoft.com/office/powerpoint/2010/main" val="959653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367530"/>
            <a:ext cx="8568267" cy="4385570"/>
          </a:xfrm>
        </p:spPr>
        <p:txBody>
          <a:bodyPr>
            <a:normAutofit/>
          </a:bodyPr>
          <a:lstStyle/>
          <a:p>
            <a:pPr marL="114300" indent="0" algn="ctr">
              <a:buNone/>
            </a:pPr>
            <a:r>
              <a:rPr lang="en-US" sz="2800" dirty="0" smtClean="0"/>
              <a:t>“Unfortunately, there is often a </a:t>
            </a:r>
            <a:r>
              <a:rPr lang="en-US" sz="2800" b="1" dirty="0" smtClean="0"/>
              <a:t>serious mismatch between the original rationale for a college algebra requirement and the actual needs of students </a:t>
            </a:r>
            <a:r>
              <a:rPr lang="en-US" sz="2800" dirty="0" smtClean="0"/>
              <a:t>who take the course. A critically important task for mathematics sciences departments at institutions with college algebra requirements is to </a:t>
            </a:r>
            <a:r>
              <a:rPr lang="en-US" sz="2800" b="1" dirty="0" smtClean="0"/>
              <a:t>clarify the rationale </a:t>
            </a:r>
            <a:r>
              <a:rPr lang="en-US" sz="2800" dirty="0" smtClean="0"/>
              <a:t>for requirements, </a:t>
            </a:r>
            <a:r>
              <a:rPr lang="en-US" sz="2800" b="1" dirty="0" smtClean="0"/>
              <a:t>determine the needs of students</a:t>
            </a:r>
            <a:r>
              <a:rPr lang="en-US" sz="2800" dirty="0" smtClean="0"/>
              <a:t>, and </a:t>
            </a:r>
            <a:r>
              <a:rPr lang="en-US" sz="2800" b="1" dirty="0" smtClean="0"/>
              <a:t>ensure that department’s courses are aligned </a:t>
            </a:r>
            <a:r>
              <a:rPr lang="en-US" sz="2800" dirty="0" smtClean="0"/>
              <a:t>with these findings.”</a:t>
            </a:r>
          </a:p>
        </p:txBody>
      </p:sp>
      <p:sp>
        <p:nvSpPr>
          <p:cNvPr id="7" name="Title 1"/>
          <p:cNvSpPr>
            <a:spLocks noGrp="1"/>
          </p:cNvSpPr>
          <p:nvPr>
            <p:ph type="title"/>
          </p:nvPr>
        </p:nvSpPr>
        <p:spPr>
          <a:xfrm>
            <a:off x="203200" y="12329"/>
            <a:ext cx="8940800" cy="1143000"/>
          </a:xfrm>
        </p:spPr>
        <p:txBody>
          <a:bodyPr>
            <a:normAutofit/>
          </a:bodyPr>
          <a:lstStyle/>
          <a:p>
            <a:pPr algn="l"/>
            <a:r>
              <a:rPr lang="en-US" sz="3200" dirty="0" smtClean="0"/>
              <a:t>Recommendations from the Math Community</a:t>
            </a:r>
            <a:endParaRPr lang="en-US" sz="3200" dirty="0"/>
          </a:p>
        </p:txBody>
      </p:sp>
      <p:sp>
        <p:nvSpPr>
          <p:cNvPr id="2" name="TextBox 1"/>
          <p:cNvSpPr txBox="1"/>
          <p:nvPr/>
        </p:nvSpPr>
        <p:spPr>
          <a:xfrm>
            <a:off x="203200" y="6288613"/>
            <a:ext cx="8686800" cy="523220"/>
          </a:xfrm>
          <a:prstGeom prst="rect">
            <a:avLst/>
          </a:prstGeom>
          <a:noFill/>
        </p:spPr>
        <p:txBody>
          <a:bodyPr wrap="square" rtlCol="0">
            <a:spAutoFit/>
          </a:bodyPr>
          <a:lstStyle/>
          <a:p>
            <a:pPr algn="r"/>
            <a:r>
              <a:rPr lang="en-US" sz="1400" dirty="0" smtClean="0"/>
              <a:t>Source: Mathematical </a:t>
            </a:r>
            <a:r>
              <a:rPr lang="en-US" sz="1400" dirty="0"/>
              <a:t>Association of </a:t>
            </a:r>
            <a:r>
              <a:rPr lang="en-US" sz="1400" dirty="0" smtClean="0"/>
              <a:t>America. 2004. Page 27 in </a:t>
            </a:r>
            <a:r>
              <a:rPr lang="en-US" sz="1400" i="1" dirty="0" smtClean="0"/>
              <a:t>Undergraduate Programs and Courses in the Mathematical Sciences: CUPM Curriculum Guide 2004. </a:t>
            </a:r>
            <a:endParaRPr lang="en-US" sz="1400" dirty="0"/>
          </a:p>
        </p:txBody>
      </p:sp>
    </p:spTree>
    <p:extLst>
      <p:ext uri="{BB962C8B-B14F-4D97-AF65-F5344CB8AC3E}">
        <p14:creationId xmlns:p14="http://schemas.microsoft.com/office/powerpoint/2010/main" val="1248767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chor="ctr">
            <a:normAutofit/>
          </a:bodyPr>
          <a:lstStyle/>
          <a:p>
            <a:pPr marL="457200" lvl="1" indent="0" algn="ctr">
              <a:buNone/>
            </a:pPr>
            <a:r>
              <a:rPr lang="en-US" sz="3600" b="1" dirty="0" smtClean="0"/>
              <a:t>National Context</a:t>
            </a:r>
            <a:r>
              <a:rPr lang="en-US" sz="3600" dirty="0" smtClean="0"/>
              <a:t>: </a:t>
            </a:r>
            <a:r>
              <a:rPr lang="en-US" sz="3600" dirty="0" smtClean="0">
                <a:solidFill>
                  <a:srgbClr val="FF0000"/>
                </a:solidFill>
              </a:rPr>
              <a:t>Data on Developmental Courses and Impact on Completion</a:t>
            </a:r>
            <a:endParaRPr lang="en-US" sz="3600" dirty="0">
              <a:solidFill>
                <a:srgbClr val="FF0000"/>
              </a:solidFill>
            </a:endParaRPr>
          </a:p>
        </p:txBody>
      </p:sp>
    </p:spTree>
    <p:extLst>
      <p:ext uri="{BB962C8B-B14F-4D97-AF65-F5344CB8AC3E}">
        <p14:creationId xmlns:p14="http://schemas.microsoft.com/office/powerpoint/2010/main" val="420847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13 at 6.17.54 PM.png"/>
          <p:cNvPicPr>
            <a:picLocks noChangeAspect="1"/>
          </p:cNvPicPr>
          <p:nvPr/>
        </p:nvPicPr>
        <p:blipFill>
          <a:blip r:embed="rId3">
            <a:extLst>
              <a:ext uri="{BEBA8EAE-BF5A-486C-A8C5-ECC9F3942E4B}">
                <a14:imgProps xmlns:a14="http://schemas.microsoft.com/office/drawing/2010/main">
                  <a14:imgLayer r:embed="rId4">
                    <a14:imgEffect>
                      <a14:sharpenSoften amount="39000"/>
                    </a14:imgEffect>
                  </a14:imgLayer>
                </a14:imgProps>
              </a:ext>
              <a:ext uri="{28A0092B-C50C-407E-A947-70E740481C1C}">
                <a14:useLocalDpi xmlns:a14="http://schemas.microsoft.com/office/drawing/2010/main" val="0"/>
              </a:ext>
            </a:extLst>
          </a:blip>
          <a:stretch>
            <a:fillRect/>
          </a:stretch>
        </p:blipFill>
        <p:spPr>
          <a:xfrm>
            <a:off x="1312911" y="1442827"/>
            <a:ext cx="6489659" cy="5058643"/>
          </a:xfrm>
          <a:prstGeom prst="rect">
            <a:avLst/>
          </a:prstGeom>
        </p:spPr>
      </p:pic>
      <p:sp>
        <p:nvSpPr>
          <p:cNvPr id="3" name="TextBox 2"/>
          <p:cNvSpPr txBox="1"/>
          <p:nvPr/>
        </p:nvSpPr>
        <p:spPr>
          <a:xfrm>
            <a:off x="3377580" y="6500540"/>
            <a:ext cx="5678057" cy="307777"/>
          </a:xfrm>
          <a:prstGeom prst="rect">
            <a:avLst/>
          </a:prstGeom>
          <a:noFill/>
        </p:spPr>
        <p:txBody>
          <a:bodyPr wrap="none" rtlCol="0">
            <a:spAutoFit/>
          </a:bodyPr>
          <a:lstStyle/>
          <a:p>
            <a:r>
              <a:rPr lang="en-US" sz="1400" dirty="0" smtClean="0"/>
              <a:t>Source: The Charles A. Dana Center, The University of Texas at Austin, 2015. </a:t>
            </a:r>
            <a:endParaRPr lang="en-US" sz="1400" dirty="0"/>
          </a:p>
        </p:txBody>
      </p:sp>
      <p:sp>
        <p:nvSpPr>
          <p:cNvPr id="5" name="Title 1"/>
          <p:cNvSpPr>
            <a:spLocks noGrp="1"/>
          </p:cNvSpPr>
          <p:nvPr>
            <p:ph type="title"/>
          </p:nvPr>
        </p:nvSpPr>
        <p:spPr>
          <a:xfrm>
            <a:off x="147323" y="33761"/>
            <a:ext cx="8590277" cy="1143000"/>
          </a:xfrm>
        </p:spPr>
        <p:txBody>
          <a:bodyPr>
            <a:normAutofit/>
          </a:bodyPr>
          <a:lstStyle/>
          <a:p>
            <a:pPr algn="l"/>
            <a:r>
              <a:rPr lang="en-US" sz="2800" dirty="0"/>
              <a:t>Student completion rates in college-level math drop with each additional level </a:t>
            </a:r>
            <a:r>
              <a:rPr lang="en-US" sz="2800" dirty="0" smtClean="0"/>
              <a:t>of remedial </a:t>
            </a:r>
            <a:r>
              <a:rPr lang="en-US" sz="2800" dirty="0"/>
              <a:t>coursework </a:t>
            </a:r>
            <a:r>
              <a:rPr lang="en-US" sz="2800" dirty="0" smtClean="0"/>
              <a:t>required.</a:t>
            </a:r>
            <a:endParaRPr lang="en-US" sz="2800" dirty="0"/>
          </a:p>
        </p:txBody>
      </p:sp>
      <p:sp>
        <p:nvSpPr>
          <p:cNvPr id="4" name="TextBox 3"/>
          <p:cNvSpPr txBox="1"/>
          <p:nvPr/>
        </p:nvSpPr>
        <p:spPr>
          <a:xfrm>
            <a:off x="1969366" y="1118590"/>
            <a:ext cx="5154551" cy="369332"/>
          </a:xfrm>
          <a:prstGeom prst="rect">
            <a:avLst/>
          </a:prstGeom>
          <a:noFill/>
        </p:spPr>
        <p:txBody>
          <a:bodyPr wrap="none" rtlCol="0">
            <a:spAutoFit/>
          </a:bodyPr>
          <a:lstStyle/>
          <a:p>
            <a:r>
              <a:rPr lang="en-US" b="1" dirty="0" smtClean="0"/>
              <a:t>Demonstrating the </a:t>
            </a:r>
            <a:r>
              <a:rPr lang="en-US" b="1" dirty="0"/>
              <a:t>effect of multi-course sequences</a:t>
            </a:r>
          </a:p>
        </p:txBody>
      </p:sp>
    </p:spTree>
    <p:extLst>
      <p:ext uri="{BB962C8B-B14F-4D97-AF65-F5344CB8AC3E}">
        <p14:creationId xmlns:p14="http://schemas.microsoft.com/office/powerpoint/2010/main" val="2709306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6" y="2510"/>
            <a:ext cx="8906933" cy="1143000"/>
          </a:xfrm>
        </p:spPr>
        <p:txBody>
          <a:bodyPr>
            <a:normAutofit/>
          </a:bodyPr>
          <a:lstStyle/>
          <a:p>
            <a:pPr algn="l"/>
            <a:r>
              <a:rPr lang="en-US" sz="2800" dirty="0" smtClean="0"/>
              <a:t>Studies </a:t>
            </a:r>
            <a:r>
              <a:rPr lang="en-US" sz="2800" dirty="0"/>
              <a:t>suggest that students taking </a:t>
            </a:r>
            <a:r>
              <a:rPr lang="en-US" sz="2800" dirty="0" smtClean="0"/>
              <a:t>developmental courses </a:t>
            </a:r>
            <a:r>
              <a:rPr lang="en-US" sz="2800" dirty="0"/>
              <a:t>have poor college completion rates</a:t>
            </a:r>
            <a:r>
              <a:rPr lang="en-US" sz="2800" dirty="0" smtClean="0"/>
              <a:t>.</a:t>
            </a:r>
            <a:endParaRPr lang="en-US" sz="2800" dirty="0"/>
          </a:p>
        </p:txBody>
      </p:sp>
      <p:pic>
        <p:nvPicPr>
          <p:cNvPr id="4" name="Content Placeholder 5" descr="remediation1.jpg"/>
          <p:cNvPicPr>
            <a:picLocks noChangeAspect="1"/>
          </p:cNvPicPr>
          <p:nvPr/>
        </p:nvPicPr>
        <p:blipFill rotWithShape="1">
          <a:blip r:embed="rId3">
            <a:extLst>
              <a:ext uri="{BEBA8EAE-BF5A-486C-A8C5-ECC9F3942E4B}">
                <a14:imgProps xmlns:a14="http://schemas.microsoft.com/office/drawing/2010/main">
                  <a14:imgLayer r:embed="rId4">
                    <a14:imgEffect>
                      <a14:sharpenSoften amount="26000"/>
                    </a14:imgEffect>
                  </a14:imgLayer>
                </a14:imgProps>
              </a:ext>
              <a:ext uri="{28A0092B-C50C-407E-A947-70E740481C1C}">
                <a14:useLocalDpi xmlns:a14="http://schemas.microsoft.com/office/drawing/2010/main" val="0"/>
              </a:ext>
            </a:extLst>
          </a:blip>
          <a:srcRect l="1098" r="1098"/>
          <a:stretch/>
        </p:blipFill>
        <p:spPr>
          <a:xfrm>
            <a:off x="1292312" y="1086005"/>
            <a:ext cx="6595533" cy="5464218"/>
          </a:xfrm>
          <a:prstGeom prst="rect">
            <a:avLst/>
          </a:prstGeom>
        </p:spPr>
      </p:pic>
      <p:sp>
        <p:nvSpPr>
          <p:cNvPr id="5" name="TextBox 4"/>
          <p:cNvSpPr txBox="1"/>
          <p:nvPr/>
        </p:nvSpPr>
        <p:spPr>
          <a:xfrm>
            <a:off x="5892800" y="6517844"/>
            <a:ext cx="3251200" cy="307777"/>
          </a:xfrm>
          <a:prstGeom prst="rect">
            <a:avLst/>
          </a:prstGeom>
          <a:noFill/>
        </p:spPr>
        <p:txBody>
          <a:bodyPr wrap="square" rtlCol="0">
            <a:spAutoFit/>
          </a:bodyPr>
          <a:lstStyle/>
          <a:p>
            <a:r>
              <a:rPr lang="en-US" sz="1400" dirty="0" smtClean="0"/>
              <a:t>Source: Complete College America, 2012.</a:t>
            </a:r>
            <a:endParaRPr lang="en-US" sz="1400" dirty="0"/>
          </a:p>
        </p:txBody>
      </p:sp>
    </p:spTree>
    <p:extLst>
      <p:ext uri="{BB962C8B-B14F-4D97-AF65-F5344CB8AC3E}">
        <p14:creationId xmlns:p14="http://schemas.microsoft.com/office/powerpoint/2010/main" val="4239050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6" y="0"/>
            <a:ext cx="9144000" cy="1143000"/>
          </a:xfrm>
        </p:spPr>
        <p:txBody>
          <a:bodyPr>
            <a:normAutofit/>
          </a:bodyPr>
          <a:lstStyle/>
          <a:p>
            <a:pPr algn="l"/>
            <a:r>
              <a:rPr lang="en-US" sz="3200" dirty="0" smtClean="0"/>
              <a:t>Recommendations from the Math </a:t>
            </a:r>
            <a:r>
              <a:rPr lang="en-US" sz="3200" dirty="0"/>
              <a:t>C</a:t>
            </a:r>
            <a:r>
              <a:rPr lang="en-US" sz="3200" dirty="0" smtClean="0"/>
              <a:t>ommunity in Georgia</a:t>
            </a:r>
            <a:endParaRPr lang="en-US" sz="3200" dirty="0"/>
          </a:p>
        </p:txBody>
      </p:sp>
      <p:sp>
        <p:nvSpPr>
          <p:cNvPr id="3" name="Content Placeholder 2"/>
          <p:cNvSpPr>
            <a:spLocks noGrp="1"/>
          </p:cNvSpPr>
          <p:nvPr>
            <p:ph idx="1"/>
          </p:nvPr>
        </p:nvSpPr>
        <p:spPr>
          <a:xfrm>
            <a:off x="237066" y="1143000"/>
            <a:ext cx="8263467" cy="4750980"/>
          </a:xfrm>
        </p:spPr>
        <p:txBody>
          <a:bodyPr anchor="ctr"/>
          <a:lstStyle/>
          <a:p>
            <a:pPr marL="114300" indent="0" algn="ctr">
              <a:buNone/>
            </a:pPr>
            <a:r>
              <a:rPr lang="en-US" dirty="0" smtClean="0"/>
              <a:t>“We recommend that </a:t>
            </a:r>
            <a:r>
              <a:rPr lang="en-US" b="1" dirty="0" smtClean="0"/>
              <a:t>many more students be advised to begin their programs of study in college-level, credit-bearing gateway courses</a:t>
            </a:r>
            <a:r>
              <a:rPr lang="en-US" dirty="0" smtClean="0"/>
              <a:t>. Underprepared students should also study </a:t>
            </a:r>
            <a:r>
              <a:rPr lang="en-US" b="1" dirty="0" smtClean="0"/>
              <a:t>college-level material </a:t>
            </a:r>
            <a:r>
              <a:rPr lang="en-US" dirty="0" smtClean="0"/>
              <a:t>with </a:t>
            </a:r>
            <a:r>
              <a:rPr lang="en-US" b="1" dirty="0" smtClean="0"/>
              <a:t>integrated, just-in-time support</a:t>
            </a:r>
            <a:r>
              <a:rPr lang="en-US" dirty="0" smtClean="0"/>
              <a:t> either in a single semester or over one year.”</a:t>
            </a:r>
            <a:endParaRPr lang="en-US" dirty="0"/>
          </a:p>
        </p:txBody>
      </p:sp>
      <p:sp>
        <p:nvSpPr>
          <p:cNvPr id="4" name="TextBox 3"/>
          <p:cNvSpPr txBox="1"/>
          <p:nvPr/>
        </p:nvSpPr>
        <p:spPr>
          <a:xfrm>
            <a:off x="2421467" y="6129868"/>
            <a:ext cx="6502400" cy="523220"/>
          </a:xfrm>
          <a:prstGeom prst="rect">
            <a:avLst/>
          </a:prstGeom>
          <a:noFill/>
        </p:spPr>
        <p:txBody>
          <a:bodyPr wrap="square" rtlCol="0">
            <a:spAutoFit/>
          </a:bodyPr>
          <a:lstStyle/>
          <a:p>
            <a:pPr algn="r"/>
            <a:r>
              <a:rPr lang="en-US" sz="1400" dirty="0" smtClean="0"/>
              <a:t>Source: University </a:t>
            </a:r>
            <a:r>
              <a:rPr lang="en-US" sz="1400" dirty="0"/>
              <a:t>System of Georgia Mathematics Task </a:t>
            </a:r>
            <a:r>
              <a:rPr lang="en-US" sz="1400" dirty="0" smtClean="0"/>
              <a:t>Force. 2013. Page 5 in </a:t>
            </a:r>
            <a:r>
              <a:rPr lang="en-US" sz="1400" i="1" dirty="0" smtClean="0"/>
              <a:t>Transforming College Mathematics.</a:t>
            </a:r>
            <a:r>
              <a:rPr lang="en-US" sz="1400" dirty="0" smtClean="0"/>
              <a:t> </a:t>
            </a:r>
            <a:endParaRPr lang="en-US" sz="1400" dirty="0"/>
          </a:p>
        </p:txBody>
      </p:sp>
    </p:spTree>
    <p:extLst>
      <p:ext uri="{BB962C8B-B14F-4D97-AF65-F5344CB8AC3E}">
        <p14:creationId xmlns:p14="http://schemas.microsoft.com/office/powerpoint/2010/main" val="141441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rgbClr val="1D5A6A"/>
                </a:solidFill>
              </a:rPr>
              <a:t>The Dana Center and New Mathways Project</a:t>
            </a:r>
            <a:endParaRPr lang="en-US" b="1" dirty="0">
              <a:solidFill>
                <a:srgbClr val="1D5A6A"/>
              </a:solidFill>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solidFill>
                  <a:prstClr val="white"/>
                </a:solidFill>
              </a:rPr>
              <a:pPr/>
              <a:t>3</a:t>
            </a:fld>
            <a:endParaRPr lang="en-US" dirty="0">
              <a:solidFill>
                <a:prstClr val="white"/>
              </a:solidFill>
            </a:endParaRPr>
          </a:p>
        </p:txBody>
      </p:sp>
      <p:grpSp>
        <p:nvGrpSpPr>
          <p:cNvPr id="18" name="Group 17"/>
          <p:cNvGrpSpPr/>
          <p:nvPr/>
        </p:nvGrpSpPr>
        <p:grpSpPr>
          <a:xfrm>
            <a:off x="2438400" y="2057400"/>
            <a:ext cx="4267200" cy="4114800"/>
            <a:chOff x="1162794" y="2523259"/>
            <a:chExt cx="3711510" cy="3310719"/>
          </a:xfrm>
        </p:grpSpPr>
        <p:sp>
          <p:nvSpPr>
            <p:cNvPr id="23" name="Oval 22"/>
            <p:cNvSpPr/>
            <p:nvPr/>
          </p:nvSpPr>
          <p:spPr>
            <a:xfrm>
              <a:off x="1344992" y="2523259"/>
              <a:ext cx="3529312" cy="3310719"/>
            </a:xfrm>
            <a:prstGeom prst="ellipse">
              <a:avLst/>
            </a:prstGeom>
            <a:solidFill>
              <a:srgbClr val="FFE69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2400" dirty="0">
                <a:solidFill>
                  <a:prstClr val="white"/>
                </a:solidFill>
                <a:latin typeface="Arial"/>
                <a:ea typeface="ヒラギノ角ゴ Pro W3"/>
                <a:cs typeface="ヒラギノ角ゴ Pro W3"/>
              </a:endParaRPr>
            </a:p>
          </p:txBody>
        </p:sp>
        <p:sp>
          <p:nvSpPr>
            <p:cNvPr id="24" name="Oval 23"/>
            <p:cNvSpPr/>
            <p:nvPr/>
          </p:nvSpPr>
          <p:spPr>
            <a:xfrm>
              <a:off x="1440529" y="2845299"/>
              <a:ext cx="555465" cy="537948"/>
            </a:xfrm>
            <a:prstGeom prst="ellipse">
              <a:avLst/>
            </a:prstGeom>
            <a:solidFill>
              <a:srgbClr val="FBA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sz="2400" b="1" dirty="0" smtClean="0">
                  <a:solidFill>
                    <a:prstClr val="white"/>
                  </a:solidFill>
                  <a:latin typeface="Arial"/>
                  <a:ea typeface="ヒラギノ角ゴ Pro W3"/>
                  <a:cs typeface="ヒラギノ角ゴ Pro W3"/>
                </a:rPr>
                <a:t>1</a:t>
              </a:r>
              <a:endParaRPr lang="en-US" sz="2400" b="1" dirty="0">
                <a:solidFill>
                  <a:prstClr val="white"/>
                </a:solidFill>
                <a:latin typeface="Arial"/>
                <a:ea typeface="ヒラギノ角ゴ Pro W3"/>
                <a:cs typeface="ヒラギノ角ゴ Pro W3"/>
              </a:endParaRPr>
            </a:p>
          </p:txBody>
        </p:sp>
        <p:sp>
          <p:nvSpPr>
            <p:cNvPr id="25" name="Oval 24"/>
            <p:cNvSpPr/>
            <p:nvPr/>
          </p:nvSpPr>
          <p:spPr>
            <a:xfrm>
              <a:off x="1162795" y="3554892"/>
              <a:ext cx="555465" cy="537948"/>
            </a:xfrm>
            <a:prstGeom prst="ellipse">
              <a:avLst/>
            </a:prstGeom>
            <a:solidFill>
              <a:srgbClr val="F99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sz="2400" b="1" dirty="0" smtClean="0">
                  <a:solidFill>
                    <a:prstClr val="white"/>
                  </a:solidFill>
                  <a:latin typeface="Arial"/>
                  <a:ea typeface="ヒラギノ角ゴ Pro W3"/>
                  <a:cs typeface="ヒラギノ角ゴ Pro W3"/>
                </a:rPr>
                <a:t>2</a:t>
              </a:r>
              <a:endParaRPr lang="en-US" sz="2400" b="1" dirty="0">
                <a:solidFill>
                  <a:prstClr val="white"/>
                </a:solidFill>
                <a:latin typeface="Arial"/>
                <a:ea typeface="ヒラギノ角ゴ Pro W3"/>
                <a:cs typeface="ヒラギノ角ゴ Pro W3"/>
              </a:endParaRPr>
            </a:p>
          </p:txBody>
        </p:sp>
        <p:sp>
          <p:nvSpPr>
            <p:cNvPr id="26" name="Oval 25"/>
            <p:cNvSpPr/>
            <p:nvPr/>
          </p:nvSpPr>
          <p:spPr>
            <a:xfrm>
              <a:off x="1162794" y="4264485"/>
              <a:ext cx="555465" cy="537948"/>
            </a:xfrm>
            <a:prstGeom prst="ellipse">
              <a:avLst/>
            </a:prstGeom>
            <a:solidFill>
              <a:srgbClr val="F68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sz="2400" b="1" dirty="0" smtClean="0">
                  <a:solidFill>
                    <a:prstClr val="white"/>
                  </a:solidFill>
                  <a:latin typeface="Arial"/>
                  <a:ea typeface="ヒラギノ角ゴ Pro W3"/>
                  <a:cs typeface="ヒラギノ角ゴ Pro W3"/>
                </a:rPr>
                <a:t>3</a:t>
              </a:r>
              <a:endParaRPr lang="en-US" sz="2400" b="1" dirty="0">
                <a:solidFill>
                  <a:prstClr val="white"/>
                </a:solidFill>
                <a:latin typeface="Arial"/>
                <a:ea typeface="ヒラギノ角ゴ Pro W3"/>
                <a:cs typeface="ヒラギノ角ゴ Pro W3"/>
              </a:endParaRPr>
            </a:p>
          </p:txBody>
        </p:sp>
        <p:sp>
          <p:nvSpPr>
            <p:cNvPr id="27" name="Oval 26"/>
            <p:cNvSpPr/>
            <p:nvPr/>
          </p:nvSpPr>
          <p:spPr>
            <a:xfrm>
              <a:off x="1440527" y="4907488"/>
              <a:ext cx="555465" cy="537948"/>
            </a:xfrm>
            <a:prstGeom prst="ellipse">
              <a:avLst/>
            </a:prstGeom>
            <a:solidFill>
              <a:srgbClr val="ED6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sz="2400" b="1" dirty="0" smtClean="0">
                  <a:solidFill>
                    <a:prstClr val="white"/>
                  </a:solidFill>
                  <a:latin typeface="Arial"/>
                  <a:ea typeface="ヒラギノ角ゴ Pro W3"/>
                  <a:cs typeface="ヒラギノ角ゴ Pro W3"/>
                </a:rPr>
                <a:t>4</a:t>
              </a:r>
              <a:endParaRPr lang="en-US" sz="2400" b="1" dirty="0">
                <a:solidFill>
                  <a:prstClr val="white"/>
                </a:solidFill>
                <a:latin typeface="Arial"/>
                <a:ea typeface="ヒラギノ角ゴ Pro W3"/>
                <a:cs typeface="ヒラギノ角ゴ Pro W3"/>
              </a:endParaRPr>
            </a:p>
          </p:txBody>
        </p:sp>
        <p:sp>
          <p:nvSpPr>
            <p:cNvPr id="28" name="TextBox 27"/>
            <p:cNvSpPr txBox="1"/>
            <p:nvPr/>
          </p:nvSpPr>
          <p:spPr>
            <a:xfrm>
              <a:off x="1984393" y="2852597"/>
              <a:ext cx="2576012" cy="523220"/>
            </a:xfrm>
            <a:prstGeom prst="rect">
              <a:avLst/>
            </a:prstGeom>
            <a:noFill/>
          </p:spPr>
          <p:txBody>
            <a:bodyPr wrap="square" rtlCol="0">
              <a:spAutoFit/>
            </a:bodyPr>
            <a:lstStyle/>
            <a:p>
              <a:pPr defTabSz="914400" eaLnBrk="0" fontAlgn="base" hangingPunct="0">
                <a:spcBef>
                  <a:spcPct val="0"/>
                </a:spcBef>
                <a:spcAft>
                  <a:spcPct val="0"/>
                </a:spcAft>
              </a:pPr>
              <a:r>
                <a:rPr lang="en-US" sz="1400" dirty="0" smtClean="0">
                  <a:solidFill>
                    <a:srgbClr val="302C24"/>
                  </a:solidFill>
                  <a:latin typeface="Arial" charset="0"/>
                  <a:ea typeface="ヒラギノ角ゴ Pro W3" charset="0"/>
                  <a:cs typeface="ヒラギノ角ゴ Pro W3" charset="0"/>
                </a:rPr>
                <a:t>Multiple pathways aligned </a:t>
              </a:r>
              <a:br>
                <a:rPr lang="en-US" sz="1400" dirty="0" smtClean="0">
                  <a:solidFill>
                    <a:srgbClr val="302C24"/>
                  </a:solidFill>
                  <a:latin typeface="Arial" charset="0"/>
                  <a:ea typeface="ヒラギノ角ゴ Pro W3" charset="0"/>
                  <a:cs typeface="ヒラギノ角ゴ Pro W3" charset="0"/>
                </a:rPr>
              </a:br>
              <a:r>
                <a:rPr lang="en-US" sz="1400" dirty="0" smtClean="0">
                  <a:solidFill>
                    <a:srgbClr val="302C24"/>
                  </a:solidFill>
                  <a:latin typeface="Arial" charset="0"/>
                  <a:ea typeface="ヒラギノ角ゴ Pro W3" charset="0"/>
                  <a:cs typeface="ヒラギノ角ゴ Pro W3" charset="0"/>
                </a:rPr>
                <a:t>to specific fields of study</a:t>
              </a:r>
              <a:endParaRPr lang="en-US" sz="1400" dirty="0">
                <a:solidFill>
                  <a:srgbClr val="302C24"/>
                </a:solidFill>
                <a:latin typeface="Arial" charset="0"/>
                <a:ea typeface="ヒラギノ角ゴ Pro W3" charset="0"/>
                <a:cs typeface="ヒラギノ角ゴ Pro W3" charset="0"/>
              </a:endParaRPr>
            </a:p>
          </p:txBody>
        </p:sp>
        <p:sp>
          <p:nvSpPr>
            <p:cNvPr id="29" name="TextBox 28"/>
            <p:cNvSpPr txBox="1"/>
            <p:nvPr/>
          </p:nvSpPr>
          <p:spPr>
            <a:xfrm>
              <a:off x="1718258" y="3454501"/>
              <a:ext cx="2842147" cy="738664"/>
            </a:xfrm>
            <a:prstGeom prst="rect">
              <a:avLst/>
            </a:prstGeom>
            <a:noFill/>
          </p:spPr>
          <p:txBody>
            <a:bodyPr wrap="square" rtlCol="0">
              <a:spAutoFit/>
            </a:bodyPr>
            <a:lstStyle/>
            <a:p>
              <a:pPr defTabSz="914400" eaLnBrk="0" fontAlgn="base" hangingPunct="0">
                <a:spcBef>
                  <a:spcPct val="0"/>
                </a:spcBef>
                <a:spcAft>
                  <a:spcPct val="0"/>
                </a:spcAft>
              </a:pPr>
              <a:r>
                <a:rPr lang="en-US" sz="1400" dirty="0" smtClean="0">
                  <a:solidFill>
                    <a:srgbClr val="302C24"/>
                  </a:solidFill>
                  <a:latin typeface="Arial" charset="0"/>
                  <a:ea typeface="ヒラギノ角ゴ Pro W3" charset="0"/>
                  <a:cs typeface="ヒラギノ角ゴ Pro W3" charset="0"/>
                </a:rPr>
                <a:t>Acceleration that allows most students to complete a college-level math course in one year or less</a:t>
              </a:r>
              <a:endParaRPr lang="en-US" sz="1400" dirty="0">
                <a:solidFill>
                  <a:srgbClr val="302C24"/>
                </a:solidFill>
                <a:latin typeface="Arial" charset="0"/>
                <a:ea typeface="ヒラギノ角ゴ Pro W3" charset="0"/>
                <a:cs typeface="ヒラギノ角ゴ Pro W3" charset="0"/>
              </a:endParaRPr>
            </a:p>
          </p:txBody>
        </p:sp>
        <p:sp>
          <p:nvSpPr>
            <p:cNvPr id="30" name="TextBox 29"/>
            <p:cNvSpPr txBox="1"/>
            <p:nvPr/>
          </p:nvSpPr>
          <p:spPr>
            <a:xfrm>
              <a:off x="1718258" y="4271849"/>
              <a:ext cx="2842147" cy="523220"/>
            </a:xfrm>
            <a:prstGeom prst="rect">
              <a:avLst/>
            </a:prstGeom>
            <a:noFill/>
          </p:spPr>
          <p:txBody>
            <a:bodyPr wrap="square" rtlCol="0">
              <a:spAutoFit/>
            </a:bodyPr>
            <a:lstStyle/>
            <a:p>
              <a:pPr defTabSz="914400" eaLnBrk="0" fontAlgn="base" hangingPunct="0">
                <a:spcBef>
                  <a:spcPct val="0"/>
                </a:spcBef>
                <a:spcAft>
                  <a:spcPct val="0"/>
                </a:spcAft>
              </a:pPr>
              <a:r>
                <a:rPr lang="en-US" sz="1400" dirty="0" smtClean="0">
                  <a:solidFill>
                    <a:srgbClr val="302C24"/>
                  </a:solidFill>
                  <a:latin typeface="Arial" charset="0"/>
                  <a:ea typeface="ヒラギノ角ゴ Pro W3" charset="0"/>
                  <a:cs typeface="ヒラギノ角ゴ Pro W3" charset="0"/>
                </a:rPr>
                <a:t>Intentional use of strategies to help students develop skills as learners</a:t>
              </a:r>
              <a:endParaRPr lang="en-US" sz="1400" dirty="0">
                <a:solidFill>
                  <a:srgbClr val="302C24"/>
                </a:solidFill>
                <a:latin typeface="Arial" charset="0"/>
                <a:ea typeface="ヒラギノ角ゴ Pro W3" charset="0"/>
                <a:cs typeface="ヒラギノ角ゴ Pro W3" charset="0"/>
              </a:endParaRPr>
            </a:p>
          </p:txBody>
        </p:sp>
        <p:sp>
          <p:nvSpPr>
            <p:cNvPr id="31" name="TextBox 30"/>
            <p:cNvSpPr txBox="1"/>
            <p:nvPr/>
          </p:nvSpPr>
          <p:spPr>
            <a:xfrm>
              <a:off x="1984393" y="4907488"/>
              <a:ext cx="2576012" cy="523220"/>
            </a:xfrm>
            <a:prstGeom prst="rect">
              <a:avLst/>
            </a:prstGeom>
            <a:noFill/>
          </p:spPr>
          <p:txBody>
            <a:bodyPr wrap="square" rtlCol="0">
              <a:spAutoFit/>
            </a:bodyPr>
            <a:lstStyle/>
            <a:p>
              <a:pPr defTabSz="914400" eaLnBrk="0" fontAlgn="base" hangingPunct="0">
                <a:spcBef>
                  <a:spcPct val="0"/>
                </a:spcBef>
                <a:spcAft>
                  <a:spcPct val="0"/>
                </a:spcAft>
              </a:pPr>
              <a:r>
                <a:rPr lang="en-US" sz="1400" dirty="0" smtClean="0">
                  <a:solidFill>
                    <a:srgbClr val="302C24"/>
                  </a:solidFill>
                  <a:latin typeface="Arial" charset="0"/>
                  <a:ea typeface="ヒラギノ角ゴ Pro W3" charset="0"/>
                  <a:cs typeface="ヒラギノ角ゴ Pro W3" charset="0"/>
                </a:rPr>
                <a:t>Curriculum design and pedagogy based on proven practice</a:t>
              </a:r>
              <a:endParaRPr lang="en-US" sz="1400" dirty="0">
                <a:solidFill>
                  <a:srgbClr val="302C24"/>
                </a:solidFill>
                <a:latin typeface="Arial" charset="0"/>
                <a:ea typeface="ヒラギノ角ゴ Pro W3" charset="0"/>
                <a:cs typeface="ヒラギノ角ゴ Pro W3" charset="0"/>
              </a:endParaRPr>
            </a:p>
          </p:txBody>
        </p:sp>
      </p:grpSp>
      <p:sp>
        <p:nvSpPr>
          <p:cNvPr id="3" name="Content Placeholder 2"/>
          <p:cNvSpPr>
            <a:spLocks noGrp="1"/>
          </p:cNvSpPr>
          <p:nvPr>
            <p:ph idx="1"/>
          </p:nvPr>
        </p:nvSpPr>
        <p:spPr>
          <a:xfrm>
            <a:off x="304800" y="1143000"/>
            <a:ext cx="8610600" cy="1143000"/>
          </a:xfrm>
        </p:spPr>
        <p:txBody>
          <a:bodyPr/>
          <a:lstStyle/>
          <a:p>
            <a:pPr marL="0" indent="0">
              <a:buNone/>
            </a:pPr>
            <a:r>
              <a:rPr lang="en-US" dirty="0" smtClean="0">
                <a:solidFill>
                  <a:schemeClr val="tx1"/>
                </a:solidFill>
              </a:rPr>
              <a:t>The New Mathways Project promotes math pathways based on four principles.</a:t>
            </a:r>
            <a:endParaRPr lang="en-US" dirty="0">
              <a:solidFill>
                <a:schemeClr val="tx1"/>
              </a:solidFill>
            </a:endParaRPr>
          </a:p>
        </p:txBody>
      </p:sp>
    </p:spTree>
    <p:extLst>
      <p:ext uri="{BB962C8B-B14F-4D97-AF65-F5344CB8AC3E}">
        <p14:creationId xmlns:p14="http://schemas.microsoft.com/office/powerpoint/2010/main" val="3204885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 y="0"/>
            <a:ext cx="9008533" cy="1143000"/>
          </a:xfrm>
        </p:spPr>
        <p:txBody>
          <a:bodyPr>
            <a:normAutofit/>
          </a:bodyPr>
          <a:lstStyle/>
          <a:p>
            <a:pPr algn="l"/>
            <a:r>
              <a:rPr lang="en-US" sz="3200" dirty="0" smtClean="0"/>
              <a:t>Recommendations from the Postsecondary </a:t>
            </a:r>
            <a:r>
              <a:rPr lang="en-US" sz="3200" dirty="0"/>
              <a:t>E</a:t>
            </a:r>
            <a:r>
              <a:rPr lang="en-US" sz="3200" dirty="0" smtClean="0"/>
              <a:t>ducation </a:t>
            </a:r>
            <a:r>
              <a:rPr lang="en-US" sz="3200" dirty="0"/>
              <a:t>C</a:t>
            </a:r>
            <a:r>
              <a:rPr lang="en-US" sz="3200" dirty="0" smtClean="0"/>
              <a:t>ommunity</a:t>
            </a:r>
            <a:endParaRPr lang="en-US" sz="3200" dirty="0"/>
          </a:p>
        </p:txBody>
      </p:sp>
      <p:sp>
        <p:nvSpPr>
          <p:cNvPr id="7" name="TextBox 6"/>
          <p:cNvSpPr txBox="1"/>
          <p:nvPr/>
        </p:nvSpPr>
        <p:spPr>
          <a:xfrm>
            <a:off x="1422400" y="6381806"/>
            <a:ext cx="7721600" cy="476193"/>
          </a:xfrm>
          <a:prstGeom prst="rect">
            <a:avLst/>
          </a:prstGeom>
          <a:noFill/>
        </p:spPr>
        <p:txBody>
          <a:bodyPr wrap="square" rtlCol="0">
            <a:noAutofit/>
          </a:bodyPr>
          <a:lstStyle/>
          <a:p>
            <a:pPr algn="r"/>
            <a:r>
              <a:rPr lang="en-US" sz="1400" dirty="0" smtClean="0"/>
              <a:t>Source: </a:t>
            </a:r>
            <a:r>
              <a:rPr lang="en-US" sz="1400" i="1" dirty="0" smtClean="0"/>
              <a:t>Core Principles for Transforming Remediation within A Comprehensive Student Success Strategy - A Joint Statement</a:t>
            </a:r>
            <a:r>
              <a:rPr lang="en-US" sz="1400" dirty="0" smtClean="0"/>
              <a:t>, 2015. </a:t>
            </a:r>
            <a:endParaRPr lang="en-US" sz="1400" dirty="0"/>
          </a:p>
        </p:txBody>
      </p:sp>
      <p:pic>
        <p:nvPicPr>
          <p:cNvPr id="4" name="Picture 3" descr="Screen Shot 2016-01-14 at 7.04.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3012"/>
            <a:ext cx="9144000" cy="5108794"/>
          </a:xfrm>
          <a:prstGeom prst="rect">
            <a:avLst/>
          </a:prstGeom>
        </p:spPr>
      </p:pic>
    </p:spTree>
    <p:extLst>
      <p:ext uri="{BB962C8B-B14F-4D97-AF65-F5344CB8AC3E}">
        <p14:creationId xmlns:p14="http://schemas.microsoft.com/office/powerpoint/2010/main" val="3908400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6916"/>
            <a:ext cx="8229600" cy="1143000"/>
          </a:xfrm>
        </p:spPr>
        <p:txBody>
          <a:bodyPr>
            <a:normAutofit fontScale="90000"/>
          </a:bodyPr>
          <a:lstStyle/>
          <a:p>
            <a:r>
              <a:rPr lang="en-US" dirty="0" smtClean="0"/>
              <a:t>Acceleration and Corequisite Models</a:t>
            </a:r>
            <a:endParaRPr lang="en-US" dirty="0"/>
          </a:p>
        </p:txBody>
      </p:sp>
    </p:spTree>
    <p:extLst>
      <p:ext uri="{BB962C8B-B14F-4D97-AF65-F5344CB8AC3E}">
        <p14:creationId xmlns:p14="http://schemas.microsoft.com/office/powerpoint/2010/main" val="1374234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61409"/>
            <a:ext cx="8229600" cy="957791"/>
          </a:xfrm>
        </p:spPr>
        <p:txBody>
          <a:bodyPr>
            <a:normAutofit/>
          </a:bodyPr>
          <a:lstStyle/>
          <a:p>
            <a:pPr algn="l"/>
            <a:r>
              <a:rPr lang="en-US" sz="3200" dirty="0" smtClean="0"/>
              <a:t>Acceleration and Corequisite Models</a:t>
            </a:r>
            <a:endParaRPr lang="en-US" sz="3200" dirty="0"/>
          </a:p>
        </p:txBody>
      </p:sp>
      <p:sp>
        <p:nvSpPr>
          <p:cNvPr id="3" name="Content Placeholder 2"/>
          <p:cNvSpPr>
            <a:spLocks noGrp="1"/>
          </p:cNvSpPr>
          <p:nvPr>
            <p:ph idx="1"/>
          </p:nvPr>
        </p:nvSpPr>
        <p:spPr>
          <a:xfrm>
            <a:off x="457200" y="1600200"/>
            <a:ext cx="8229600" cy="3090333"/>
          </a:xfrm>
        </p:spPr>
        <p:txBody>
          <a:bodyPr/>
          <a:lstStyle/>
          <a:p>
            <a:pPr marL="0" indent="0">
              <a:buNone/>
            </a:pPr>
            <a:r>
              <a:rPr lang="en-US" dirty="0" smtClean="0"/>
              <a:t>In corequisite models, students who are not college ready engage with college-level mathematics content immediately with appropriate supports. The support takes a variety of forms in different programs.</a:t>
            </a:r>
          </a:p>
        </p:txBody>
      </p:sp>
    </p:spTree>
    <p:extLst>
      <p:ext uri="{BB962C8B-B14F-4D97-AF65-F5344CB8AC3E}">
        <p14:creationId xmlns:p14="http://schemas.microsoft.com/office/powerpoint/2010/main" val="3155560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US" sz="3200" dirty="0" smtClean="0"/>
              <a:t>Two Types of Corequisite Models</a:t>
            </a:r>
            <a:endParaRPr lang="en-US" sz="3200" dirty="0"/>
          </a:p>
        </p:txBody>
      </p:sp>
      <p:sp>
        <p:nvSpPr>
          <p:cNvPr id="3" name="Content Placeholder 2"/>
          <p:cNvSpPr>
            <a:spLocks noGrp="1"/>
          </p:cNvSpPr>
          <p:nvPr>
            <p:ph idx="1"/>
          </p:nvPr>
        </p:nvSpPr>
        <p:spPr>
          <a:xfrm>
            <a:off x="457200" y="1600200"/>
            <a:ext cx="8229600" cy="5062812"/>
          </a:xfrm>
        </p:spPr>
        <p:txBody>
          <a:bodyPr>
            <a:normAutofit fontScale="92500"/>
          </a:bodyPr>
          <a:lstStyle/>
          <a:p>
            <a:pPr marL="0" indent="0">
              <a:buNone/>
            </a:pPr>
            <a:r>
              <a:rPr lang="en-US" dirty="0" smtClean="0"/>
              <a:t>One-Semester Model</a:t>
            </a:r>
          </a:p>
          <a:p>
            <a:pPr marL="400050" lvl="1" indent="0">
              <a:buNone/>
            </a:pPr>
            <a:r>
              <a:rPr lang="en-US" dirty="0" smtClean="0"/>
              <a:t>Students enter directly into a college-level course. Additional support is often provided through a second corequisite course that provides just-in-time instruction.</a:t>
            </a:r>
          </a:p>
          <a:p>
            <a:pPr marL="0" indent="0">
              <a:buNone/>
            </a:pPr>
            <a:r>
              <a:rPr lang="en-US" dirty="0" smtClean="0"/>
              <a:t>Year-Long Model</a:t>
            </a:r>
          </a:p>
          <a:p>
            <a:pPr marL="400050" lvl="1" indent="0">
              <a:buNone/>
            </a:pPr>
            <a:r>
              <a:rPr lang="en-US" dirty="0" smtClean="0"/>
              <a:t>Students take two courses in consecutive semesters. The first course is often defined “developmental,” but the content is redesigned to address topics traditionally reserved for college-level courses. This model is often used for students who are two or more levels below college ready.</a:t>
            </a:r>
          </a:p>
        </p:txBody>
      </p:sp>
      <p:sp>
        <p:nvSpPr>
          <p:cNvPr id="4" name="TextBox 3"/>
          <p:cNvSpPr txBox="1"/>
          <p:nvPr/>
        </p:nvSpPr>
        <p:spPr>
          <a:xfrm>
            <a:off x="757590" y="18941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7210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0800000" flipH="1" flipV="1">
            <a:off x="8534399" y="6642556"/>
            <a:ext cx="609601" cy="215444"/>
          </a:xfrm>
          <a:prstGeom prst="rect">
            <a:avLst/>
          </a:prstGeom>
          <a:noFill/>
        </p:spPr>
        <p:txBody>
          <a:bodyPr wrap="square" rtlCol="0">
            <a:spAutoFit/>
          </a:bodyPr>
          <a:lstStyle/>
          <a:p>
            <a:pPr defTabSz="914400" fontAlgn="base">
              <a:spcBef>
                <a:spcPct val="0"/>
              </a:spcBef>
              <a:spcAft>
                <a:spcPct val="0"/>
              </a:spcAft>
            </a:pPr>
            <a:r>
              <a:rPr lang="en-US" sz="800" i="1" dirty="0" smtClean="0">
                <a:solidFill>
                  <a:srgbClr val="000000"/>
                </a:solidFill>
                <a:latin typeface="Arial" pitchFamily="34" charset="0"/>
                <a:cs typeface="Arial" pitchFamily="34" charset="0"/>
              </a:rPr>
              <a:t>Page 2</a:t>
            </a:r>
          </a:p>
        </p:txBody>
      </p:sp>
      <p:grpSp>
        <p:nvGrpSpPr>
          <p:cNvPr id="5" name="Group 4"/>
          <p:cNvGrpSpPr>
            <a:grpSpLocks/>
          </p:cNvGrpSpPr>
          <p:nvPr/>
        </p:nvGrpSpPr>
        <p:grpSpPr bwMode="auto">
          <a:xfrm>
            <a:off x="914400" y="607861"/>
            <a:ext cx="7391400" cy="3964140"/>
            <a:chOff x="480" y="1528"/>
            <a:chExt cx="11115" cy="4558"/>
          </a:xfrm>
        </p:grpSpPr>
        <p:cxnSp>
          <p:nvCxnSpPr>
            <p:cNvPr id="6" name="Line 22"/>
            <p:cNvCxnSpPr/>
            <p:nvPr/>
          </p:nvCxnSpPr>
          <p:spPr bwMode="auto">
            <a:xfrm>
              <a:off x="480" y="3370"/>
              <a:ext cx="11115" cy="15"/>
            </a:xfrm>
            <a:prstGeom prst="line">
              <a:avLst/>
            </a:prstGeom>
            <a:noFill/>
            <a:ln w="9525">
              <a:solidFill>
                <a:schemeClr val="accent1">
                  <a:lumMod val="95000"/>
                  <a:lumOff val="0"/>
                </a:schemeClr>
              </a:solidFill>
              <a:round/>
              <a:headEnd/>
              <a:tailEnd/>
            </a:ln>
            <a:extLst>
              <a:ext uri="{909E8E84-426E-40dd-AFC4-6F175D3DCCD1}">
                <a14:hiddenFill xmlns:a14="http://schemas.microsoft.com/office/drawing/2010/main" xmlns="">
                  <a:noFill/>
                </a14:hiddenFill>
              </a:ext>
            </a:extLst>
          </p:spPr>
        </p:cxnSp>
        <p:cxnSp>
          <p:nvCxnSpPr>
            <p:cNvPr id="7" name="Line 14"/>
            <p:cNvCxnSpPr/>
            <p:nvPr/>
          </p:nvCxnSpPr>
          <p:spPr bwMode="auto">
            <a:xfrm>
              <a:off x="480" y="4939"/>
              <a:ext cx="11115" cy="0"/>
            </a:xfrm>
            <a:prstGeom prst="line">
              <a:avLst/>
            </a:prstGeom>
            <a:noFill/>
            <a:ln w="9525">
              <a:solidFill>
                <a:schemeClr val="accent1">
                  <a:lumMod val="95000"/>
                  <a:lumOff val="0"/>
                </a:schemeClr>
              </a:solidFill>
              <a:round/>
              <a:headEnd/>
              <a:tailEnd/>
            </a:ln>
            <a:extLst>
              <a:ext uri="{909E8E84-426E-40dd-AFC4-6F175D3DCCD1}">
                <a14:hiddenFill xmlns:a14="http://schemas.microsoft.com/office/drawing/2010/main" xmlns="">
                  <a:noFill/>
                </a14:hiddenFill>
              </a:ext>
            </a:extLst>
          </p:spPr>
        </p:cxnSp>
        <p:cxnSp>
          <p:nvCxnSpPr>
            <p:cNvPr id="8" name="Straight Connector 7"/>
            <p:cNvCxnSpPr/>
            <p:nvPr/>
          </p:nvCxnSpPr>
          <p:spPr bwMode="auto">
            <a:xfrm>
              <a:off x="480" y="6086"/>
              <a:ext cx="11115" cy="0"/>
            </a:xfrm>
            <a:prstGeom prst="line">
              <a:avLst/>
            </a:prstGeom>
            <a:noFill/>
            <a:ln w="9525">
              <a:solidFill>
                <a:schemeClr val="accent1">
                  <a:lumMod val="95000"/>
                  <a:lumOff val="0"/>
                </a:schemeClr>
              </a:solidFill>
              <a:round/>
              <a:headEnd/>
              <a:tailEnd/>
            </a:ln>
            <a:extLst>
              <a:ext uri="{909E8E84-426E-40dd-AFC4-6F175D3DCCD1}">
                <a14:hiddenFill xmlns:a14="http://schemas.microsoft.com/office/drawing/2010/main" xmlns="">
                  <a:noFill/>
                </a14:hiddenFill>
              </a:ext>
            </a:extLst>
          </p:spPr>
        </p:cxnSp>
        <p:sp>
          <p:nvSpPr>
            <p:cNvPr id="9" name="Text Box 4"/>
            <p:cNvSpPr txBox="1">
              <a:spLocks noChangeArrowheads="1"/>
            </p:cNvSpPr>
            <p:nvPr/>
          </p:nvSpPr>
          <p:spPr bwMode="auto">
            <a:xfrm>
              <a:off x="6599" y="3438"/>
              <a:ext cx="2265" cy="74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defTabSz="914400" fontAlgn="base">
                <a:lnSpc>
                  <a:spcPct val="115000"/>
                </a:lnSpc>
                <a:spcAft>
                  <a:spcPts val="100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MATH 100  </a:t>
              </a:r>
              <a:b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Intermediate Algebra</a:t>
              </a:r>
            </a:p>
          </p:txBody>
        </p:sp>
        <p:sp>
          <p:nvSpPr>
            <p:cNvPr id="10" name="AutoShape 24"/>
            <p:cNvSpPr>
              <a:spLocks/>
            </p:cNvSpPr>
            <p:nvPr/>
          </p:nvSpPr>
          <p:spPr bwMode="auto">
            <a:xfrm rot="16200000">
              <a:off x="7496" y="2961"/>
              <a:ext cx="472" cy="315"/>
            </a:xfrm>
            <a:prstGeom prst="rightArrow">
              <a:avLst>
                <a:gd name="adj1" fmla="val 50000"/>
                <a:gd name="adj2" fmla="val 36921"/>
              </a:avLst>
            </a:prstGeom>
            <a:solidFill>
              <a:schemeClr val="accent1">
                <a:lumMod val="100000"/>
                <a:lumOff val="0"/>
              </a:schemeClr>
            </a:solidFill>
            <a:ln w="25400">
              <a:solidFill>
                <a:schemeClr val="accent1">
                  <a:lumMod val="50000"/>
                  <a:lumOff val="0"/>
                </a:schemeClr>
              </a:solidFill>
              <a:miter lim="800000"/>
              <a:headEnd/>
              <a:tailEnd/>
            </a:ln>
          </p:spPr>
          <p:txBody>
            <a:bodyPr rot="0" vert="horz" wrap="square" lIns="91440" tIns="45720" rIns="91440" bIns="45720" anchor="ctr" anchorCtr="0" upright="1">
              <a:noAutofit/>
            </a:bodyPr>
            <a:lstStyle/>
            <a:p>
              <a:pPr defTabSz="914400" fontAlgn="base">
                <a:spcBef>
                  <a:spcPct val="0"/>
                </a:spcBef>
                <a:spcAft>
                  <a:spcPct val="0"/>
                </a:spcAft>
              </a:pPr>
              <a:endParaRPr lang="en-US" sz="2400" dirty="0">
                <a:solidFill>
                  <a:srgbClr val="000000"/>
                </a:solidFill>
                <a:latin typeface="Arial" pitchFamily="34" charset="0"/>
                <a:cs typeface="Arial" pitchFamily="34" charset="0"/>
              </a:endParaRPr>
            </a:p>
          </p:txBody>
        </p:sp>
        <p:sp>
          <p:nvSpPr>
            <p:cNvPr id="11" name="Text Box 3"/>
            <p:cNvSpPr txBox="1">
              <a:spLocks noChangeArrowheads="1"/>
            </p:cNvSpPr>
            <p:nvPr/>
          </p:nvSpPr>
          <p:spPr bwMode="auto">
            <a:xfrm flipH="1">
              <a:off x="6525" y="2230"/>
              <a:ext cx="2415" cy="60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defTabSz="914400" fontAlgn="base">
                <a:lnSpc>
                  <a:spcPct val="115000"/>
                </a:lnSpc>
                <a:spcAft>
                  <a:spcPts val="100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MATH 135, 136, 137</a:t>
              </a:r>
            </a:p>
          </p:txBody>
        </p:sp>
        <p:sp>
          <p:nvSpPr>
            <p:cNvPr id="12" name="Text Box 8"/>
            <p:cNvSpPr txBox="1">
              <a:spLocks noChangeArrowheads="1"/>
            </p:cNvSpPr>
            <p:nvPr/>
          </p:nvSpPr>
          <p:spPr bwMode="auto">
            <a:xfrm>
              <a:off x="3574" y="3731"/>
              <a:ext cx="2310" cy="821"/>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defTabSz="914400" fontAlgn="base">
                <a:lnSpc>
                  <a:spcPct val="115000"/>
                </a:lnSpc>
                <a:spcAft>
                  <a:spcPts val="100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MATH 123</a:t>
              </a:r>
              <a:b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Quantitative  Reasoning</a:t>
              </a:r>
            </a:p>
          </p:txBody>
        </p:sp>
        <p:sp>
          <p:nvSpPr>
            <p:cNvPr id="13" name="Text Box 10"/>
            <p:cNvSpPr txBox="1">
              <a:spLocks noChangeArrowheads="1"/>
            </p:cNvSpPr>
            <p:nvPr/>
          </p:nvSpPr>
          <p:spPr bwMode="auto">
            <a:xfrm>
              <a:off x="705" y="3731"/>
              <a:ext cx="2265" cy="821"/>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defTabSz="914400" fontAlgn="base">
                <a:lnSpc>
                  <a:spcPct val="115000"/>
                </a:lnSpc>
                <a:spcAft>
                  <a:spcPts val="100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MATH 122</a:t>
              </a:r>
              <a:b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Applied Technical Mathematics</a:t>
              </a:r>
            </a:p>
          </p:txBody>
        </p:sp>
        <p:sp>
          <p:nvSpPr>
            <p:cNvPr id="14" name="Text Box 12"/>
            <p:cNvSpPr txBox="1">
              <a:spLocks noChangeArrowheads="1"/>
            </p:cNvSpPr>
            <p:nvPr/>
          </p:nvSpPr>
          <p:spPr bwMode="auto">
            <a:xfrm>
              <a:off x="705" y="5141"/>
              <a:ext cx="2265" cy="941"/>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defTabSz="914400" fontAlgn="base">
                <a:lnSpc>
                  <a:spcPct val="115000"/>
                </a:lnSpc>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FOUN </a:t>
              </a:r>
              <a:r>
                <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071</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defTabSz="914400" fontAlgn="base">
                <a:lnSpc>
                  <a:spcPct val="115000"/>
                </a:lnSpc>
                <a:spcAft>
                  <a:spcPts val="100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Tech Foundations</a:t>
              </a:r>
            </a:p>
          </p:txBody>
        </p:sp>
        <p:sp>
          <p:nvSpPr>
            <p:cNvPr id="15" name="Text Box 11"/>
            <p:cNvSpPr txBox="1">
              <a:spLocks noChangeArrowheads="1"/>
            </p:cNvSpPr>
            <p:nvPr/>
          </p:nvSpPr>
          <p:spPr bwMode="auto">
            <a:xfrm>
              <a:off x="3574" y="5065"/>
              <a:ext cx="2595" cy="941"/>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defTabSz="914400" fontAlgn="base">
                <a:lnSpc>
                  <a:spcPct val="115000"/>
                </a:lnSpc>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MATH 080</a:t>
              </a:r>
            </a:p>
            <a:p>
              <a:pPr algn="ctr" defTabSz="914400" fontAlgn="base">
                <a:lnSpc>
                  <a:spcPct val="115000"/>
                </a:lnSpc>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Mathematics Principles with Algebra	</a:t>
              </a:r>
            </a:p>
          </p:txBody>
        </p:sp>
        <p:sp>
          <p:nvSpPr>
            <p:cNvPr id="16" name="AutoShape 2"/>
            <p:cNvSpPr>
              <a:spLocks noChangeArrowheads="1"/>
            </p:cNvSpPr>
            <p:nvPr/>
          </p:nvSpPr>
          <p:spPr bwMode="auto">
            <a:xfrm>
              <a:off x="6075" y="1528"/>
              <a:ext cx="3315" cy="510"/>
            </a:xfrm>
            <a:prstGeom prst="roundRect">
              <a:avLst>
                <a:gd name="adj" fmla="val 16667"/>
              </a:avLst>
            </a:prstGeom>
            <a:solidFill>
              <a:srgbClr val="FFFF00"/>
            </a:solidFill>
            <a:ln w="9525">
              <a:solidFill>
                <a:srgbClr val="000000"/>
              </a:solidFill>
              <a:round/>
              <a:headEnd/>
              <a:tailEnd/>
            </a:ln>
          </p:spPr>
          <p:txBody>
            <a:bodyPr rot="0" vert="horz" wrap="square" lIns="91440" tIns="45720" rIns="91440" bIns="45720" anchor="t" anchorCtr="0" upright="1">
              <a:noAutofit/>
            </a:bodyPr>
            <a:lstStyle/>
            <a:p>
              <a:pPr defTabSz="914400" fontAlgn="base">
                <a:lnSpc>
                  <a:spcPct val="115000"/>
                </a:lnSpc>
                <a:spcAft>
                  <a:spcPts val="100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Algebra/Calculus Prep Pathway</a:t>
              </a:r>
            </a:p>
          </p:txBody>
        </p:sp>
        <p:sp>
          <p:nvSpPr>
            <p:cNvPr id="17" name="AutoShape 26"/>
            <p:cNvSpPr>
              <a:spLocks noChangeArrowheads="1"/>
            </p:cNvSpPr>
            <p:nvPr/>
          </p:nvSpPr>
          <p:spPr bwMode="auto">
            <a:xfrm>
              <a:off x="3818" y="2605"/>
              <a:ext cx="1590" cy="495"/>
            </a:xfrm>
            <a:prstGeom prst="roundRect">
              <a:avLst>
                <a:gd name="adj" fmla="val 16667"/>
              </a:avLst>
            </a:prstGeom>
            <a:solidFill>
              <a:srgbClr val="FFFF00"/>
            </a:solidFill>
            <a:ln w="9525">
              <a:solidFill>
                <a:srgbClr val="000000"/>
              </a:solidFill>
              <a:round/>
              <a:headEnd/>
              <a:tailEnd/>
            </a:ln>
          </p:spPr>
          <p:txBody>
            <a:bodyPr rot="0" vert="horz" wrap="square" lIns="91440" tIns="45720" rIns="91440" bIns="45720" anchor="t" anchorCtr="0" upright="1">
              <a:noAutofit/>
            </a:bodyPr>
            <a:lstStyle/>
            <a:p>
              <a:pPr defTabSz="914400" fontAlgn="base">
                <a:lnSpc>
                  <a:spcPct val="115000"/>
                </a:lnSpc>
                <a:spcAft>
                  <a:spcPts val="100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QR Pathway</a:t>
              </a:r>
            </a:p>
          </p:txBody>
        </p:sp>
        <p:sp>
          <p:nvSpPr>
            <p:cNvPr id="18" name="AutoShape 27"/>
            <p:cNvSpPr>
              <a:spLocks noChangeArrowheads="1"/>
            </p:cNvSpPr>
            <p:nvPr/>
          </p:nvSpPr>
          <p:spPr bwMode="auto">
            <a:xfrm>
              <a:off x="975" y="2635"/>
              <a:ext cx="1725" cy="495"/>
            </a:xfrm>
            <a:prstGeom prst="roundRect">
              <a:avLst>
                <a:gd name="adj" fmla="val 16667"/>
              </a:avLst>
            </a:prstGeom>
            <a:solidFill>
              <a:srgbClr val="FFFF00"/>
            </a:solidFill>
            <a:ln w="9525">
              <a:solidFill>
                <a:srgbClr val="000000"/>
              </a:solidFill>
              <a:round/>
              <a:headEnd/>
              <a:tailEnd/>
            </a:ln>
          </p:spPr>
          <p:txBody>
            <a:bodyPr rot="0" vert="horz" wrap="square" lIns="91440" tIns="45720" rIns="91440" bIns="45720" anchor="t" anchorCtr="0" upright="1">
              <a:noAutofit/>
            </a:bodyPr>
            <a:lstStyle/>
            <a:p>
              <a:pPr defTabSz="914400" fontAlgn="base">
                <a:lnSpc>
                  <a:spcPct val="115000"/>
                </a:lnSpc>
                <a:spcAft>
                  <a:spcPts val="100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Tech Pathway</a:t>
              </a:r>
            </a:p>
          </p:txBody>
        </p:sp>
      </p:grpSp>
      <p:sp>
        <p:nvSpPr>
          <p:cNvPr id="3" name="TextBox 2"/>
          <p:cNvSpPr txBox="1"/>
          <p:nvPr/>
        </p:nvSpPr>
        <p:spPr>
          <a:xfrm>
            <a:off x="336486" y="4710896"/>
            <a:ext cx="8597101" cy="553998"/>
          </a:xfrm>
          <a:prstGeom prst="rect">
            <a:avLst/>
          </a:prstGeom>
          <a:noFill/>
        </p:spPr>
        <p:txBody>
          <a:bodyPr wrap="square" rtlCol="0">
            <a:spAutoFit/>
          </a:bodyPr>
          <a:lstStyle/>
          <a:p>
            <a:pPr defTabSz="914400" fontAlgn="base">
              <a:spcBef>
                <a:spcPct val="0"/>
              </a:spcBef>
              <a:spcAft>
                <a:spcPct val="0"/>
              </a:spcAft>
            </a:pPr>
            <a:r>
              <a:rPr lang="en-US" sz="1000" dirty="0" smtClean="0">
                <a:solidFill>
                  <a:srgbClr val="FF0000"/>
                </a:solidFill>
                <a:latin typeface="Arial" pitchFamily="34" charset="0"/>
                <a:cs typeface="Arial" pitchFamily="34" charset="0"/>
              </a:rPr>
              <a:t>Students who wish to change to the Algebra/Calculus Prep pathway must retest.  Self study options will be made available for any student who wishes to prepare and retest without enrolling in a course.</a:t>
            </a:r>
          </a:p>
          <a:p>
            <a:pPr defTabSz="914400" fontAlgn="base">
              <a:spcBef>
                <a:spcPct val="0"/>
              </a:spcBef>
              <a:spcAft>
                <a:spcPct val="0"/>
              </a:spcAft>
            </a:pPr>
            <a:endParaRPr lang="en-US" sz="1000" dirty="0">
              <a:solidFill>
                <a:srgbClr val="000000"/>
              </a:solidFill>
              <a:latin typeface="Arial" pitchFamily="34" charset="0"/>
              <a:cs typeface="Arial" pitchFamily="34" charset="0"/>
            </a:endParaRPr>
          </a:p>
        </p:txBody>
      </p:sp>
      <p:sp>
        <p:nvSpPr>
          <p:cNvPr id="2" name="TextBox 1"/>
          <p:cNvSpPr txBox="1"/>
          <p:nvPr/>
        </p:nvSpPr>
        <p:spPr>
          <a:xfrm>
            <a:off x="336486" y="589598"/>
            <a:ext cx="4257686" cy="461665"/>
          </a:xfrm>
          <a:prstGeom prst="rect">
            <a:avLst/>
          </a:prstGeom>
          <a:noFill/>
        </p:spPr>
        <p:txBody>
          <a:bodyPr wrap="square" rtlCol="0">
            <a:spAutoFit/>
          </a:bodyPr>
          <a:lstStyle/>
          <a:p>
            <a:pPr defTabSz="914400" fontAlgn="base">
              <a:spcBef>
                <a:spcPct val="0"/>
              </a:spcBef>
              <a:spcAft>
                <a:spcPct val="0"/>
              </a:spcAft>
            </a:pPr>
            <a:r>
              <a:rPr lang="en-US" sz="2400" dirty="0" smtClean="0">
                <a:solidFill>
                  <a:srgbClr val="000000"/>
                </a:solidFill>
                <a:latin typeface="Arial" pitchFamily="34" charset="0"/>
                <a:cs typeface="Arial" pitchFamily="34" charset="0"/>
              </a:rPr>
              <a:t>Math Pathways</a:t>
            </a:r>
            <a:endParaRPr lang="en-US" sz="2400" dirty="0">
              <a:solidFill>
                <a:srgbClr val="000000"/>
              </a:solidFill>
              <a:latin typeface="Arial" pitchFamily="34" charset="0"/>
              <a:cs typeface="Arial" pitchFamily="34" charset="0"/>
            </a:endParaRPr>
          </a:p>
        </p:txBody>
      </p:sp>
      <p:sp>
        <p:nvSpPr>
          <p:cNvPr id="19" name="Text Box 8"/>
          <p:cNvSpPr txBox="1">
            <a:spLocks noChangeArrowheads="1"/>
          </p:cNvSpPr>
          <p:nvPr/>
        </p:nvSpPr>
        <p:spPr bwMode="auto">
          <a:xfrm>
            <a:off x="5004109" y="3684027"/>
            <a:ext cx="1536134" cy="714032"/>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defTabSz="914400" fontAlgn="base">
              <a:lnSpc>
                <a:spcPct val="115000"/>
              </a:lnSpc>
              <a:spcAft>
                <a:spcPts val="100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MATH </a:t>
            </a:r>
            <a:r>
              <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023</a:t>
            </a: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Essentials of Algebra</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AutoShape 2"/>
          <p:cNvSpPr>
            <a:spLocks noChangeArrowheads="1"/>
          </p:cNvSpPr>
          <p:nvPr/>
        </p:nvSpPr>
        <p:spPr bwMode="auto">
          <a:xfrm>
            <a:off x="6952709" y="598654"/>
            <a:ext cx="1886490" cy="443552"/>
          </a:xfrm>
          <a:prstGeom prst="roundRect">
            <a:avLst>
              <a:gd name="adj" fmla="val 16667"/>
            </a:avLst>
          </a:prstGeom>
          <a:solidFill>
            <a:srgbClr val="FFFF00"/>
          </a:solidFill>
          <a:ln w="9525">
            <a:solidFill>
              <a:srgbClr val="000000"/>
            </a:solidFill>
            <a:round/>
            <a:headEnd/>
            <a:tailEnd/>
          </a:ln>
        </p:spPr>
        <p:txBody>
          <a:bodyPr rot="0" vert="horz" wrap="square" lIns="91440" tIns="45720" rIns="91440" bIns="45720" anchor="t" anchorCtr="0" upright="1">
            <a:noAutofit/>
          </a:bodyPr>
          <a:lstStyle/>
          <a:p>
            <a:pPr algn="ctr" defTabSz="914400" fontAlgn="base">
              <a:lnSpc>
                <a:spcPct val="115000"/>
              </a:lnSpc>
              <a:spcAft>
                <a:spcPts val="1000"/>
              </a:spcAft>
            </a:pPr>
            <a:r>
              <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English Composition Pathway</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3"/>
          <p:cNvSpPr txBox="1">
            <a:spLocks noChangeArrowheads="1"/>
          </p:cNvSpPr>
          <p:nvPr/>
        </p:nvSpPr>
        <p:spPr bwMode="auto">
          <a:xfrm flipH="1">
            <a:off x="7092973" y="1258839"/>
            <a:ext cx="1605959" cy="650109"/>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defTabSz="914400" fontAlgn="base">
              <a:lnSpc>
                <a:spcPct val="115000"/>
              </a:lnSpc>
              <a:spcAft>
                <a:spcPts val="1000"/>
              </a:spcAft>
            </a:pPr>
            <a:r>
              <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ENGL 111</a:t>
            </a:r>
          </a:p>
          <a:p>
            <a:pPr algn="ctr" defTabSz="914400" fontAlgn="base">
              <a:lnSpc>
                <a:spcPct val="115000"/>
              </a:lnSpc>
              <a:spcAft>
                <a:spcPts val="1000"/>
              </a:spcAft>
            </a:pPr>
            <a:r>
              <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English Composition</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4"/>
          <p:cNvSpPr txBox="1">
            <a:spLocks noChangeArrowheads="1"/>
          </p:cNvSpPr>
          <p:nvPr/>
        </p:nvSpPr>
        <p:spPr bwMode="auto">
          <a:xfrm>
            <a:off x="7142848" y="2268768"/>
            <a:ext cx="1506210" cy="776632"/>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defTabSz="914400" fontAlgn="base">
              <a:lnSpc>
                <a:spcPct val="115000"/>
              </a:lnSpc>
              <a:spcAft>
                <a:spcPts val="1000"/>
              </a:spcAft>
            </a:pPr>
            <a:r>
              <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ENGL 095</a:t>
            </a:r>
          </a:p>
          <a:p>
            <a:pPr algn="ctr" defTabSz="914400" fontAlgn="base">
              <a:lnSpc>
                <a:spcPct val="115000"/>
              </a:lnSpc>
              <a:spcAft>
                <a:spcPts val="1000"/>
              </a:spcAft>
            </a:pPr>
            <a:r>
              <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Integrated Reading &amp; Writing </a:t>
            </a: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0556344"/>
      </p:ext>
    </p:extLst>
  </p:cSld>
  <p:clrMapOvr>
    <a:masterClrMapping/>
  </p:clrMapOvr>
  <p:transition>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2" y="584953"/>
            <a:ext cx="6714179" cy="566363"/>
          </a:xfrm>
        </p:spPr>
        <p:txBody>
          <a:bodyPr>
            <a:normAutofit/>
          </a:bodyPr>
          <a:lstStyle/>
          <a:p>
            <a:r>
              <a:rPr lang="en-US" sz="1500" dirty="0">
                <a:solidFill>
                  <a:schemeClr val="accent6">
                    <a:lumMod val="50000"/>
                  </a:schemeClr>
                </a:solidFill>
              </a:rPr>
              <a:t>In the past, for every 100 students attempting Math remediation…</a:t>
            </a:r>
          </a:p>
        </p:txBody>
      </p:sp>
      <p:grpSp>
        <p:nvGrpSpPr>
          <p:cNvPr id="27" name="Group 26"/>
          <p:cNvGrpSpPr/>
          <p:nvPr/>
        </p:nvGrpSpPr>
        <p:grpSpPr>
          <a:xfrm>
            <a:off x="972677" y="1111542"/>
            <a:ext cx="5838027" cy="1770849"/>
            <a:chOff x="-1288667" y="1689973"/>
            <a:chExt cx="12308511" cy="4183257"/>
          </a:xfrm>
        </p:grpSpPr>
        <p:grpSp>
          <p:nvGrpSpPr>
            <p:cNvPr id="24" name="Group 23"/>
            <p:cNvGrpSpPr/>
            <p:nvPr/>
          </p:nvGrpSpPr>
          <p:grpSpPr>
            <a:xfrm>
              <a:off x="-1288667" y="1689973"/>
              <a:ext cx="12308511" cy="4183257"/>
              <a:chOff x="-1495926" y="2144984"/>
              <a:chExt cx="12309708" cy="4132320"/>
            </a:xfrm>
          </p:grpSpPr>
          <p:grpSp>
            <p:nvGrpSpPr>
              <p:cNvPr id="7" name="Group 6"/>
              <p:cNvGrpSpPr/>
              <p:nvPr/>
            </p:nvGrpSpPr>
            <p:grpSpPr>
              <a:xfrm>
                <a:off x="1049806" y="3205677"/>
                <a:ext cx="9763976" cy="2120900"/>
                <a:chOff x="1152837" y="3875378"/>
                <a:chExt cx="9763976" cy="2120900"/>
              </a:xfrm>
            </p:grpSpPr>
            <p:pic>
              <p:nvPicPr>
                <p:cNvPr id="3" name="Picture 2"/>
                <p:cNvPicPr>
                  <a:picLocks noChangeAspect="1"/>
                </p:cNvPicPr>
                <p:nvPr/>
              </p:nvPicPr>
              <p:blipFill>
                <a:blip r:embed="rId3" cstate="print">
                  <a:graysc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152837" y="3875378"/>
                  <a:ext cx="2159000" cy="2120900"/>
                </a:xfrm>
                <a:prstGeom prst="rect">
                  <a:avLst/>
                </a:prstGeom>
              </p:spPr>
            </p:pic>
            <p:pic>
              <p:nvPicPr>
                <p:cNvPr id="4" name="Picture 3"/>
                <p:cNvPicPr>
                  <a:picLocks noChangeAspect="1"/>
                </p:cNvPicPr>
                <p:nvPr/>
              </p:nvPicPr>
              <p:blipFill>
                <a:blip r:embed="rId3" cstate="print">
                  <a:graysc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687829" y="3875378"/>
                  <a:ext cx="2159000" cy="2120900"/>
                </a:xfrm>
                <a:prstGeom prst="rect">
                  <a:avLst/>
                </a:prstGeom>
              </p:spPr>
            </p:pic>
            <p:pic>
              <p:nvPicPr>
                <p:cNvPr id="5" name="Picture 4"/>
                <p:cNvPicPr>
                  <a:picLocks noChangeAspect="1"/>
                </p:cNvPicPr>
                <p:nvPr/>
              </p:nvPicPr>
              <p:blipFill>
                <a:blip r:embed="rId3" cstate="print">
                  <a:graysc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222821" y="3875378"/>
                  <a:ext cx="2159000" cy="2120900"/>
                </a:xfrm>
                <a:prstGeom prst="rect">
                  <a:avLst/>
                </a:prstGeom>
              </p:spPr>
            </p:pic>
            <p:pic>
              <p:nvPicPr>
                <p:cNvPr id="6" name="Picture 5"/>
                <p:cNvPicPr>
                  <a:picLocks noChangeAspect="1"/>
                </p:cNvPicPr>
                <p:nvPr/>
              </p:nvPicPr>
              <p:blipFill>
                <a:blip r:embed="rId3" cstate="print">
                  <a:graysc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8757813" y="3875378"/>
                  <a:ext cx="2159000" cy="2120900"/>
                </a:xfrm>
                <a:prstGeom prst="rect">
                  <a:avLst/>
                </a:prstGeom>
              </p:spPr>
            </p:pic>
          </p:grpSp>
          <p:sp>
            <p:nvSpPr>
              <p:cNvPr id="12" name="Rectangle 11"/>
              <p:cNvSpPr/>
              <p:nvPr/>
            </p:nvSpPr>
            <p:spPr>
              <a:xfrm>
                <a:off x="4106395" y="2169955"/>
                <a:ext cx="1184767" cy="715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b="1" dirty="0">
                    <a:solidFill>
                      <a:srgbClr val="000000"/>
                    </a:solidFill>
                    <a:latin typeface="B Franklin Gothic Demi"/>
                  </a:rPr>
                  <a:t>       49</a:t>
                </a:r>
              </a:p>
            </p:txBody>
          </p:sp>
          <p:sp>
            <p:nvSpPr>
              <p:cNvPr id="13" name="Rectangle 12"/>
              <p:cNvSpPr/>
              <p:nvPr/>
            </p:nvSpPr>
            <p:spPr>
              <a:xfrm>
                <a:off x="6425809" y="2196632"/>
                <a:ext cx="1417976" cy="662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b="1" dirty="0">
                    <a:solidFill>
                      <a:srgbClr val="000000"/>
                    </a:solidFill>
                    <a:latin typeface="B Franklin Gothic Demi"/>
                  </a:rPr>
                  <a:t>        36</a:t>
                </a:r>
              </a:p>
            </p:txBody>
          </p:sp>
          <p:sp>
            <p:nvSpPr>
              <p:cNvPr id="14" name="Rectangle 13"/>
              <p:cNvSpPr/>
              <p:nvPr/>
            </p:nvSpPr>
            <p:spPr>
              <a:xfrm>
                <a:off x="8991730" y="2144984"/>
                <a:ext cx="1462723" cy="76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b="1" dirty="0">
                    <a:solidFill>
                      <a:srgbClr val="00B050"/>
                    </a:solidFill>
                    <a:latin typeface="B Franklin Gothic Demi"/>
                  </a:rPr>
                  <a:t>       29</a:t>
                </a:r>
              </a:p>
            </p:txBody>
          </p:sp>
          <p:sp>
            <p:nvSpPr>
              <p:cNvPr id="15" name="Rectangle 14"/>
              <p:cNvSpPr/>
              <p:nvPr/>
            </p:nvSpPr>
            <p:spPr>
              <a:xfrm>
                <a:off x="1212583" y="2159494"/>
                <a:ext cx="1687175" cy="770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b="1" dirty="0">
                    <a:solidFill>
                      <a:srgbClr val="000000"/>
                    </a:solidFill>
                    <a:latin typeface="B Franklin Gothic Demi"/>
                  </a:rPr>
                  <a:t>       100</a:t>
                </a:r>
              </a:p>
            </p:txBody>
          </p:sp>
          <p:sp>
            <p:nvSpPr>
              <p:cNvPr id="16" name="Rectangle 15"/>
              <p:cNvSpPr/>
              <p:nvPr/>
            </p:nvSpPr>
            <p:spPr>
              <a:xfrm>
                <a:off x="-1495926" y="4959390"/>
                <a:ext cx="2774894" cy="72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400" b="1" dirty="0">
                    <a:solidFill>
                      <a:srgbClr val="000000"/>
                    </a:solidFill>
                    <a:latin typeface="Calibri" panose="020F0502020204030204" pitchFamily="34" charset="0"/>
                  </a:rPr>
                  <a:t>Leave Pipeline:</a:t>
                </a:r>
              </a:p>
            </p:txBody>
          </p:sp>
          <p:sp>
            <p:nvSpPr>
              <p:cNvPr id="17" name="Rectangle 16"/>
              <p:cNvSpPr/>
              <p:nvPr/>
            </p:nvSpPr>
            <p:spPr>
              <a:xfrm>
                <a:off x="3185786" y="5556812"/>
                <a:ext cx="1202947" cy="501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b="1" dirty="0">
                    <a:solidFill>
                      <a:srgbClr val="000000"/>
                    </a:solidFill>
                    <a:latin typeface="B Franklin Gothic Demi"/>
                  </a:rPr>
                  <a:t>51</a:t>
                </a:r>
              </a:p>
            </p:txBody>
          </p:sp>
          <p:sp>
            <p:nvSpPr>
              <p:cNvPr id="18" name="Rectangle 17"/>
              <p:cNvSpPr/>
              <p:nvPr/>
            </p:nvSpPr>
            <p:spPr>
              <a:xfrm>
                <a:off x="5724471" y="5449894"/>
                <a:ext cx="1103628" cy="827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b="1" dirty="0">
                    <a:solidFill>
                      <a:srgbClr val="000000"/>
                    </a:solidFill>
                    <a:latin typeface="B Franklin Gothic Demi"/>
                  </a:rPr>
                  <a:t>13</a:t>
                </a:r>
              </a:p>
            </p:txBody>
          </p:sp>
          <p:sp>
            <p:nvSpPr>
              <p:cNvPr id="19" name="Rectangle 18"/>
              <p:cNvSpPr/>
              <p:nvPr/>
            </p:nvSpPr>
            <p:spPr>
              <a:xfrm>
                <a:off x="8278791" y="5543992"/>
                <a:ext cx="1028010" cy="720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b="1" dirty="0">
                    <a:solidFill>
                      <a:srgbClr val="000000"/>
                    </a:solidFill>
                    <a:latin typeface="B Franklin Gothic Demi"/>
                  </a:rPr>
                  <a:t>7</a:t>
                </a:r>
              </a:p>
            </p:txBody>
          </p:sp>
          <p:cxnSp>
            <p:nvCxnSpPr>
              <p:cNvPr id="21" name="Straight Arrow Connector 20"/>
              <p:cNvCxnSpPr/>
              <p:nvPr/>
            </p:nvCxnSpPr>
            <p:spPr>
              <a:xfrm>
                <a:off x="2914917" y="5326577"/>
                <a:ext cx="459348" cy="43650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514124" y="5323246"/>
                <a:ext cx="459348" cy="43650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049116" y="5269889"/>
                <a:ext cx="459348" cy="43650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591214" y="3127771"/>
              <a:ext cx="1571221" cy="1199644"/>
            </a:xfrm>
            <a:prstGeom prst="rect">
              <a:avLst/>
            </a:prstGeom>
            <a:noFill/>
          </p:spPr>
          <p:txBody>
            <a:bodyPr wrap="square" rtlCol="0">
              <a:spAutoFit/>
            </a:bodyPr>
            <a:lstStyle/>
            <a:p>
              <a:pPr algn="ctr" defTabSz="914400" fontAlgn="base">
                <a:spcBef>
                  <a:spcPct val="0"/>
                </a:spcBef>
                <a:spcAft>
                  <a:spcPct val="0"/>
                </a:spcAft>
              </a:pPr>
              <a:r>
                <a:rPr lang="en-US" sz="900" b="1" dirty="0">
                  <a:solidFill>
                    <a:srgbClr val="FFFFFF"/>
                  </a:solidFill>
                  <a:latin typeface="Calibri" panose="020F0502020204030204" pitchFamily="34" charset="0"/>
                  <a:cs typeface="Arial" pitchFamily="34" charset="0"/>
                </a:rPr>
                <a:t>Attempted remedial math</a:t>
              </a:r>
            </a:p>
          </p:txBody>
        </p:sp>
        <p:sp>
          <p:nvSpPr>
            <p:cNvPr id="9" name="TextBox 8"/>
            <p:cNvSpPr txBox="1"/>
            <p:nvPr/>
          </p:nvSpPr>
          <p:spPr>
            <a:xfrm>
              <a:off x="4149479" y="3111976"/>
              <a:ext cx="1571221" cy="1199644"/>
            </a:xfrm>
            <a:prstGeom prst="rect">
              <a:avLst/>
            </a:prstGeom>
            <a:noFill/>
          </p:spPr>
          <p:txBody>
            <a:bodyPr wrap="square" rtlCol="0">
              <a:spAutoFit/>
            </a:bodyPr>
            <a:lstStyle/>
            <a:p>
              <a:pPr algn="ctr" defTabSz="914400" fontAlgn="base">
                <a:spcBef>
                  <a:spcPct val="0"/>
                </a:spcBef>
                <a:spcAft>
                  <a:spcPct val="0"/>
                </a:spcAft>
              </a:pPr>
              <a:r>
                <a:rPr lang="en-US" sz="900" b="1" dirty="0">
                  <a:solidFill>
                    <a:srgbClr val="FFFFFF"/>
                  </a:solidFill>
                  <a:latin typeface="Calibri" panose="020F0502020204030204" pitchFamily="34" charset="0"/>
                  <a:cs typeface="Arial" pitchFamily="34" charset="0"/>
                </a:rPr>
                <a:t>Completed remedial math</a:t>
              </a:r>
            </a:p>
          </p:txBody>
        </p:sp>
        <p:sp>
          <p:nvSpPr>
            <p:cNvPr id="10" name="TextBox 9"/>
            <p:cNvSpPr txBox="1"/>
            <p:nvPr/>
          </p:nvSpPr>
          <p:spPr>
            <a:xfrm>
              <a:off x="6744467" y="3180178"/>
              <a:ext cx="1571221" cy="1199644"/>
            </a:xfrm>
            <a:prstGeom prst="rect">
              <a:avLst/>
            </a:prstGeom>
            <a:noFill/>
          </p:spPr>
          <p:txBody>
            <a:bodyPr wrap="square" rtlCol="0">
              <a:spAutoFit/>
            </a:bodyPr>
            <a:lstStyle/>
            <a:p>
              <a:pPr algn="ctr" defTabSz="914400" fontAlgn="base">
                <a:spcBef>
                  <a:spcPct val="0"/>
                </a:spcBef>
                <a:spcAft>
                  <a:spcPct val="0"/>
                </a:spcAft>
              </a:pPr>
              <a:r>
                <a:rPr lang="en-US" sz="900" b="1" dirty="0">
                  <a:solidFill>
                    <a:srgbClr val="FFFFFF"/>
                  </a:solidFill>
                  <a:latin typeface="Calibri" panose="020F0502020204030204" pitchFamily="34" charset="0"/>
                  <a:cs typeface="Arial" pitchFamily="34" charset="0"/>
                </a:rPr>
                <a:t>Attempted gateway math</a:t>
              </a:r>
            </a:p>
          </p:txBody>
        </p:sp>
        <p:sp>
          <p:nvSpPr>
            <p:cNvPr id="11" name="TextBox 10"/>
            <p:cNvSpPr txBox="1"/>
            <p:nvPr/>
          </p:nvSpPr>
          <p:spPr>
            <a:xfrm>
              <a:off x="9197969" y="3127771"/>
              <a:ext cx="1571221" cy="1199644"/>
            </a:xfrm>
            <a:prstGeom prst="rect">
              <a:avLst/>
            </a:prstGeom>
            <a:noFill/>
          </p:spPr>
          <p:txBody>
            <a:bodyPr wrap="square" rtlCol="0">
              <a:spAutoFit/>
            </a:bodyPr>
            <a:lstStyle/>
            <a:p>
              <a:pPr algn="ctr" defTabSz="914400" fontAlgn="base">
                <a:spcBef>
                  <a:spcPct val="0"/>
                </a:spcBef>
                <a:spcAft>
                  <a:spcPct val="0"/>
                </a:spcAft>
              </a:pPr>
              <a:r>
                <a:rPr lang="en-US" sz="900" b="1" dirty="0">
                  <a:solidFill>
                    <a:srgbClr val="FFFFFF"/>
                  </a:solidFill>
                  <a:latin typeface="Calibri" panose="020F0502020204030204" pitchFamily="34" charset="0"/>
                  <a:cs typeface="Arial" pitchFamily="34" charset="0"/>
                </a:rPr>
                <a:t>Completed gateway math</a:t>
              </a:r>
            </a:p>
          </p:txBody>
        </p:sp>
      </p:grpSp>
      <p:sp>
        <p:nvSpPr>
          <p:cNvPr id="28" name="Left Brace 27"/>
          <p:cNvSpPr/>
          <p:nvPr/>
        </p:nvSpPr>
        <p:spPr>
          <a:xfrm rot="16200000">
            <a:off x="4224652" y="-65543"/>
            <a:ext cx="426687" cy="5833244"/>
          </a:xfrm>
          <a:prstGeom prst="leftBrace">
            <a:avLst>
              <a:gd name="adj1" fmla="val 51190"/>
              <a:gd name="adj2" fmla="val 5034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dirty="0">
              <a:solidFill>
                <a:srgbClr val="000000"/>
              </a:solidFill>
              <a:latin typeface="B Franklin Gothic Demi"/>
            </a:endParaRPr>
          </a:p>
        </p:txBody>
      </p:sp>
      <p:sp>
        <p:nvSpPr>
          <p:cNvPr id="29" name="TextBox 28"/>
          <p:cNvSpPr txBox="1"/>
          <p:nvPr/>
        </p:nvSpPr>
        <p:spPr>
          <a:xfrm>
            <a:off x="4648700" y="2912332"/>
            <a:ext cx="2579790" cy="307777"/>
          </a:xfrm>
          <a:prstGeom prst="rect">
            <a:avLst/>
          </a:prstGeom>
          <a:noFill/>
        </p:spPr>
        <p:txBody>
          <a:bodyPr wrap="square" rtlCol="0">
            <a:spAutoFit/>
          </a:bodyPr>
          <a:lstStyle/>
          <a:p>
            <a:pPr defTabSz="914400" fontAlgn="base">
              <a:spcBef>
                <a:spcPct val="0"/>
              </a:spcBef>
              <a:spcAft>
                <a:spcPct val="0"/>
              </a:spcAft>
            </a:pPr>
            <a:r>
              <a:rPr lang="en-US" sz="1400" b="1" dirty="0">
                <a:solidFill>
                  <a:srgbClr val="000000"/>
                </a:solidFill>
                <a:latin typeface="Calibri" panose="020F0502020204030204" pitchFamily="34" charset="0"/>
                <a:cs typeface="Arial" pitchFamily="34" charset="0"/>
              </a:rPr>
              <a:t>Time lapse: 1 to 3 years</a:t>
            </a:r>
          </a:p>
        </p:txBody>
      </p:sp>
      <p:sp>
        <p:nvSpPr>
          <p:cNvPr id="30" name="TextBox 29"/>
          <p:cNvSpPr txBox="1"/>
          <p:nvPr/>
        </p:nvSpPr>
        <p:spPr>
          <a:xfrm>
            <a:off x="1521373" y="2897636"/>
            <a:ext cx="7329329" cy="369332"/>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Arial" pitchFamily="34" charset="0"/>
                <a:cs typeface="Arial" pitchFamily="34" charset="0"/>
              </a:rPr>
              <a:t>                    </a:t>
            </a:r>
            <a:r>
              <a:rPr lang="en-US" sz="1400" b="1" dirty="0">
                <a:solidFill>
                  <a:srgbClr val="000000"/>
                </a:solidFill>
                <a:latin typeface="Calibri" panose="020F0502020204030204" pitchFamily="34" charset="0"/>
                <a:cs typeface="Arial" pitchFamily="34" charset="0"/>
              </a:rPr>
              <a:t>2009 ATD cohort </a:t>
            </a:r>
          </a:p>
        </p:txBody>
      </p:sp>
      <p:sp>
        <p:nvSpPr>
          <p:cNvPr id="26" name="TextBox 25"/>
          <p:cNvSpPr txBox="1"/>
          <p:nvPr/>
        </p:nvSpPr>
        <p:spPr>
          <a:xfrm>
            <a:off x="-559672" y="3195001"/>
            <a:ext cx="7914290" cy="600164"/>
          </a:xfrm>
          <a:prstGeom prst="rect">
            <a:avLst/>
          </a:prstGeom>
          <a:noFill/>
        </p:spPr>
        <p:txBody>
          <a:bodyPr wrap="square" rtlCol="0">
            <a:spAutoFit/>
          </a:bodyPr>
          <a:lstStyle/>
          <a:p>
            <a:pPr defTabSz="914400" fontAlgn="base">
              <a:spcBef>
                <a:spcPct val="0"/>
              </a:spcBef>
              <a:spcAft>
                <a:spcPct val="0"/>
              </a:spcAft>
            </a:pPr>
            <a:r>
              <a:rPr lang="en-US" b="1" dirty="0">
                <a:solidFill>
                  <a:srgbClr val="2D2D8A">
                    <a:lumMod val="50000"/>
                  </a:srgbClr>
                </a:solidFill>
                <a:latin typeface="Arial" pitchFamily="34" charset="0"/>
                <a:cs typeface="Arial" pitchFamily="34" charset="0"/>
              </a:rPr>
              <a:t>            </a:t>
            </a:r>
            <a:r>
              <a:rPr lang="en-US" sz="1500" b="1" dirty="0">
                <a:solidFill>
                  <a:srgbClr val="2D2D8A">
                    <a:lumMod val="50000"/>
                  </a:srgbClr>
                </a:solidFill>
                <a:latin typeface="Arial" pitchFamily="34" charset="0"/>
                <a:cs typeface="Arial" pitchFamily="34" charset="0"/>
              </a:rPr>
              <a:t>In Fall 2014 co-req. model expansion</a:t>
            </a:r>
            <a:r>
              <a:rPr lang="en-US" sz="1500" dirty="0">
                <a:solidFill>
                  <a:srgbClr val="2D2D8A">
                    <a:lumMod val="50000"/>
                  </a:srgbClr>
                </a:solidFill>
                <a:latin typeface="Arial" pitchFamily="34" charset="0"/>
                <a:cs typeface="Arial" pitchFamily="34" charset="0"/>
              </a:rPr>
              <a:t>, for every 100 students attempting Math </a:t>
            </a:r>
            <a:r>
              <a:rPr lang="en-US" sz="1500" dirty="0" smtClean="0">
                <a:solidFill>
                  <a:srgbClr val="2D2D8A">
                    <a:lumMod val="50000"/>
                  </a:srgbClr>
                </a:solidFill>
                <a:latin typeface="Arial" pitchFamily="34" charset="0"/>
                <a:cs typeface="Arial" pitchFamily="34" charset="0"/>
              </a:rPr>
              <a:t>   	remediation</a:t>
            </a:r>
            <a:r>
              <a:rPr lang="en-US" sz="1500" dirty="0">
                <a:solidFill>
                  <a:srgbClr val="2D2D8A">
                    <a:lumMod val="50000"/>
                  </a:srgbClr>
                </a:solidFill>
                <a:latin typeface="Arial" pitchFamily="34" charset="0"/>
                <a:cs typeface="Arial" pitchFamily="34" charset="0"/>
              </a:rPr>
              <a:t>…</a:t>
            </a:r>
            <a:endParaRPr lang="en-US" sz="1500" dirty="0">
              <a:solidFill>
                <a:srgbClr val="000000"/>
              </a:solidFill>
              <a:latin typeface="Arial" pitchFamily="34" charset="0"/>
              <a:cs typeface="Arial" pitchFamily="34" charset="0"/>
            </a:endParaRPr>
          </a:p>
        </p:txBody>
      </p:sp>
      <p:grpSp>
        <p:nvGrpSpPr>
          <p:cNvPr id="33" name="Group 32"/>
          <p:cNvGrpSpPr/>
          <p:nvPr/>
        </p:nvGrpSpPr>
        <p:grpSpPr>
          <a:xfrm>
            <a:off x="3215412" y="3607811"/>
            <a:ext cx="2445166" cy="1051364"/>
            <a:chOff x="2738200" y="2243301"/>
            <a:chExt cx="5101952" cy="3305062"/>
          </a:xfrm>
        </p:grpSpPr>
        <p:grpSp>
          <p:nvGrpSpPr>
            <p:cNvPr id="34" name="Group 33"/>
            <p:cNvGrpSpPr/>
            <p:nvPr/>
          </p:nvGrpSpPr>
          <p:grpSpPr>
            <a:xfrm>
              <a:off x="2738200" y="3295483"/>
              <a:ext cx="2158171" cy="2252880"/>
              <a:chOff x="1758560" y="3295483"/>
              <a:chExt cx="2158171" cy="2252880"/>
            </a:xfrm>
          </p:grpSpPr>
          <p:pic>
            <p:nvPicPr>
              <p:cNvPr id="39" name="Picture 38"/>
              <p:cNvPicPr>
                <a:picLocks noChangeAspect="1"/>
              </p:cNvPicPr>
              <p:nvPr/>
            </p:nvPicPr>
            <p:blipFill>
              <a:blip r:embed="rId5" cstate="print">
                <a:grayscl/>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1758560" y="3295483"/>
                <a:ext cx="2158171" cy="2121592"/>
              </a:xfrm>
              <a:prstGeom prst="rect">
                <a:avLst/>
              </a:prstGeom>
            </p:spPr>
          </p:pic>
          <p:sp>
            <p:nvSpPr>
              <p:cNvPr id="40" name="TextBox 39"/>
              <p:cNvSpPr txBox="1"/>
              <p:nvPr/>
            </p:nvSpPr>
            <p:spPr>
              <a:xfrm>
                <a:off x="2051131" y="3516562"/>
                <a:ext cx="1571221" cy="2031801"/>
              </a:xfrm>
              <a:prstGeom prst="rect">
                <a:avLst/>
              </a:prstGeom>
              <a:noFill/>
            </p:spPr>
            <p:txBody>
              <a:bodyPr wrap="square" rtlCol="0">
                <a:spAutoFit/>
              </a:bodyPr>
              <a:lstStyle/>
              <a:p>
                <a:pPr algn="ctr" defTabSz="914400" fontAlgn="base">
                  <a:spcBef>
                    <a:spcPct val="0"/>
                  </a:spcBef>
                  <a:spcAft>
                    <a:spcPct val="0"/>
                  </a:spcAft>
                </a:pPr>
                <a:r>
                  <a:rPr lang="en-US" sz="900" b="1" dirty="0">
                    <a:solidFill>
                      <a:srgbClr val="FFFFFF"/>
                    </a:solidFill>
                    <a:latin typeface="Calibri" panose="020F0502020204030204" pitchFamily="34" charset="0"/>
                    <a:cs typeface="Arial" pitchFamily="34" charset="0"/>
                  </a:rPr>
                  <a:t>Attempted remedial </a:t>
                </a:r>
                <a:r>
                  <a:rPr lang="en-US" sz="900" b="1" dirty="0">
                    <a:solidFill>
                      <a:srgbClr val="FFFFFF"/>
                    </a:solidFill>
                    <a:latin typeface="Arial" pitchFamily="34" charset="0"/>
                    <a:cs typeface="Arial" pitchFamily="34" charset="0"/>
                  </a:rPr>
                  <a:t>&amp; gateway math</a:t>
                </a:r>
              </a:p>
            </p:txBody>
          </p:sp>
        </p:grpSp>
        <p:sp>
          <p:nvSpPr>
            <p:cNvPr id="35" name="Rectangle 34"/>
            <p:cNvSpPr/>
            <p:nvPr/>
          </p:nvSpPr>
          <p:spPr>
            <a:xfrm>
              <a:off x="3195120" y="2479102"/>
              <a:ext cx="1345186" cy="565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b="1" dirty="0">
                  <a:solidFill>
                    <a:srgbClr val="000000"/>
                  </a:solidFill>
                  <a:latin typeface="B Franklin Gothic Demi"/>
                </a:rPr>
                <a:t>100</a:t>
              </a:r>
            </a:p>
          </p:txBody>
        </p:sp>
        <p:pic>
          <p:nvPicPr>
            <p:cNvPr id="36" name="Picture 35"/>
            <p:cNvPicPr>
              <a:picLocks noChangeAspect="1"/>
            </p:cNvPicPr>
            <p:nvPr/>
          </p:nvPicPr>
          <p:blipFill>
            <a:blip r:embed="rId5" cstate="print">
              <a:grayscl/>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681981" y="3295483"/>
              <a:ext cx="2158171" cy="2121592"/>
            </a:xfrm>
            <a:prstGeom prst="rect">
              <a:avLst/>
            </a:prstGeom>
          </p:spPr>
        </p:pic>
        <p:sp>
          <p:nvSpPr>
            <p:cNvPr id="37" name="TextBox 36"/>
            <p:cNvSpPr txBox="1"/>
            <p:nvPr/>
          </p:nvSpPr>
          <p:spPr>
            <a:xfrm>
              <a:off x="5975456" y="3631845"/>
              <a:ext cx="1571224" cy="1596414"/>
            </a:xfrm>
            <a:prstGeom prst="rect">
              <a:avLst/>
            </a:prstGeom>
            <a:noFill/>
          </p:spPr>
          <p:txBody>
            <a:bodyPr wrap="square" rtlCol="0">
              <a:spAutoFit/>
            </a:bodyPr>
            <a:lstStyle/>
            <a:p>
              <a:pPr algn="ctr" defTabSz="914400" fontAlgn="base">
                <a:spcBef>
                  <a:spcPct val="0"/>
                </a:spcBef>
                <a:spcAft>
                  <a:spcPct val="0"/>
                </a:spcAft>
              </a:pPr>
              <a:r>
                <a:rPr lang="en-US" sz="900" b="1" dirty="0">
                  <a:solidFill>
                    <a:srgbClr val="FFFFFF"/>
                  </a:solidFill>
                  <a:latin typeface="Calibri" panose="020F0502020204030204" pitchFamily="34" charset="0"/>
                  <a:cs typeface="Arial" pitchFamily="34" charset="0"/>
                </a:rPr>
                <a:t>Completed gateway math</a:t>
              </a:r>
            </a:p>
          </p:txBody>
        </p:sp>
        <p:sp>
          <p:nvSpPr>
            <p:cNvPr id="38" name="Rectangle 37"/>
            <p:cNvSpPr/>
            <p:nvPr/>
          </p:nvSpPr>
          <p:spPr>
            <a:xfrm>
              <a:off x="6208535" y="2243301"/>
              <a:ext cx="1208279" cy="884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b="1" dirty="0">
                  <a:solidFill>
                    <a:srgbClr val="00B050"/>
                  </a:solidFill>
                  <a:latin typeface="B Franklin Gothic Demi"/>
                </a:rPr>
                <a:t>64</a:t>
              </a:r>
            </a:p>
          </p:txBody>
        </p:sp>
      </p:grpSp>
      <p:sp>
        <p:nvSpPr>
          <p:cNvPr id="42" name="Left Brace 41"/>
          <p:cNvSpPr/>
          <p:nvPr/>
        </p:nvSpPr>
        <p:spPr>
          <a:xfrm rot="16200000">
            <a:off x="4176676" y="2339119"/>
            <a:ext cx="679019" cy="4920122"/>
          </a:xfrm>
          <a:prstGeom prst="leftBrace">
            <a:avLst>
              <a:gd name="adj1" fmla="val 8333"/>
              <a:gd name="adj2" fmla="val 5083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dirty="0">
              <a:solidFill>
                <a:srgbClr val="000000"/>
              </a:solidFill>
              <a:latin typeface="B Franklin Gothic Demi"/>
            </a:endParaRPr>
          </a:p>
        </p:txBody>
      </p:sp>
      <p:sp>
        <p:nvSpPr>
          <p:cNvPr id="43" name="TextBox 42"/>
          <p:cNvSpPr txBox="1"/>
          <p:nvPr/>
        </p:nvSpPr>
        <p:spPr>
          <a:xfrm>
            <a:off x="1284093" y="4128029"/>
            <a:ext cx="1720054" cy="584775"/>
          </a:xfrm>
          <a:prstGeom prst="rect">
            <a:avLst/>
          </a:prstGeom>
          <a:noFill/>
        </p:spPr>
        <p:txBody>
          <a:bodyPr wrap="square" rtlCol="0">
            <a:spAutoFit/>
          </a:bodyPr>
          <a:lstStyle/>
          <a:p>
            <a:pPr defTabSz="914400" fontAlgn="base">
              <a:spcBef>
                <a:spcPct val="0"/>
              </a:spcBef>
              <a:spcAft>
                <a:spcPct val="0"/>
              </a:spcAft>
            </a:pPr>
            <a:r>
              <a:rPr lang="en-US" sz="1400" b="1" dirty="0">
                <a:solidFill>
                  <a:srgbClr val="000000"/>
                </a:solidFill>
                <a:latin typeface="Calibri" panose="020F0502020204030204" pitchFamily="34" charset="0"/>
                <a:cs typeface="Arial" pitchFamily="34" charset="0"/>
              </a:rPr>
              <a:t>Leave Pipeline:</a:t>
            </a:r>
          </a:p>
          <a:p>
            <a:pPr defTabSz="914400" fontAlgn="base">
              <a:spcBef>
                <a:spcPct val="0"/>
              </a:spcBef>
              <a:spcAft>
                <a:spcPct val="0"/>
              </a:spcAft>
            </a:pPr>
            <a:endParaRPr lang="en-US" dirty="0">
              <a:solidFill>
                <a:srgbClr val="000000"/>
              </a:solidFill>
              <a:latin typeface="Arial" pitchFamily="34" charset="0"/>
              <a:cs typeface="Arial" pitchFamily="34" charset="0"/>
            </a:endParaRPr>
          </a:p>
        </p:txBody>
      </p:sp>
      <p:cxnSp>
        <p:nvCxnSpPr>
          <p:cNvPr id="45" name="Straight Arrow Connector 44"/>
          <p:cNvCxnSpPr/>
          <p:nvPr/>
        </p:nvCxnSpPr>
        <p:spPr>
          <a:xfrm>
            <a:off x="4154303" y="4381163"/>
            <a:ext cx="225230" cy="24956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337832" y="4479595"/>
            <a:ext cx="660778" cy="646331"/>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Arial" pitchFamily="34" charset="0"/>
                <a:cs typeface="Arial" pitchFamily="34" charset="0"/>
              </a:rPr>
              <a:t>36</a:t>
            </a:r>
          </a:p>
          <a:p>
            <a:pPr defTabSz="914400" fontAlgn="base">
              <a:spcBef>
                <a:spcPct val="0"/>
              </a:spcBef>
              <a:spcAft>
                <a:spcPct val="0"/>
              </a:spcAft>
            </a:pPr>
            <a:endParaRPr lang="en-US" dirty="0">
              <a:solidFill>
                <a:srgbClr val="000000"/>
              </a:solidFill>
              <a:latin typeface="Arial" pitchFamily="34" charset="0"/>
              <a:cs typeface="Arial" pitchFamily="34" charset="0"/>
            </a:endParaRPr>
          </a:p>
        </p:txBody>
      </p:sp>
      <p:sp>
        <p:nvSpPr>
          <p:cNvPr id="48" name="TextBox 47"/>
          <p:cNvSpPr txBox="1"/>
          <p:nvPr/>
        </p:nvSpPr>
        <p:spPr>
          <a:xfrm>
            <a:off x="4648700" y="4861691"/>
            <a:ext cx="2166261" cy="307777"/>
          </a:xfrm>
          <a:prstGeom prst="rect">
            <a:avLst/>
          </a:prstGeom>
          <a:noFill/>
        </p:spPr>
        <p:txBody>
          <a:bodyPr wrap="square" rtlCol="0">
            <a:spAutoFit/>
          </a:bodyPr>
          <a:lstStyle/>
          <a:p>
            <a:pPr defTabSz="914400" fontAlgn="base">
              <a:spcBef>
                <a:spcPct val="0"/>
              </a:spcBef>
              <a:spcAft>
                <a:spcPct val="0"/>
              </a:spcAft>
            </a:pPr>
            <a:r>
              <a:rPr lang="en-US" sz="1400" b="1" dirty="0">
                <a:solidFill>
                  <a:srgbClr val="000000"/>
                </a:solidFill>
                <a:latin typeface="Calibri" panose="020F0502020204030204" pitchFamily="34" charset="0"/>
                <a:cs typeface="Arial" pitchFamily="34" charset="0"/>
              </a:rPr>
              <a:t>Time lapse:  1 semester</a:t>
            </a:r>
          </a:p>
        </p:txBody>
      </p:sp>
      <p:sp>
        <p:nvSpPr>
          <p:cNvPr id="49" name="TextBox 48"/>
          <p:cNvSpPr txBox="1"/>
          <p:nvPr/>
        </p:nvSpPr>
        <p:spPr>
          <a:xfrm>
            <a:off x="7338937" y="3250020"/>
            <a:ext cx="1626354" cy="1384995"/>
          </a:xfrm>
          <a:prstGeom prst="rect">
            <a:avLst/>
          </a:prstGeom>
          <a:noFill/>
        </p:spPr>
        <p:txBody>
          <a:bodyPr wrap="square" rtlCol="0">
            <a:spAutoFit/>
          </a:bodyPr>
          <a:lstStyle/>
          <a:p>
            <a:pPr defTabSz="914400" fontAlgn="base">
              <a:spcBef>
                <a:spcPct val="0"/>
              </a:spcBef>
              <a:spcAft>
                <a:spcPct val="0"/>
              </a:spcAft>
            </a:pPr>
            <a:r>
              <a:rPr lang="en-US" sz="1400" b="1" u="sng" dirty="0">
                <a:solidFill>
                  <a:srgbClr val="000000"/>
                </a:solidFill>
                <a:latin typeface="Calibri" panose="020F0502020204030204" pitchFamily="34" charset="0"/>
                <a:cs typeface="Arial" pitchFamily="34" charset="0"/>
              </a:rPr>
              <a:t>Fall 2014: </a:t>
            </a:r>
            <a:r>
              <a:rPr lang="en-US" sz="1400" dirty="0" smtClean="0">
                <a:solidFill>
                  <a:srgbClr val="000000"/>
                </a:solidFill>
                <a:latin typeface="Calibri" panose="020F0502020204030204" pitchFamily="34" charset="0"/>
                <a:cs typeface="Arial" pitchFamily="34" charset="0"/>
              </a:rPr>
              <a:t> 691 </a:t>
            </a:r>
            <a:r>
              <a:rPr lang="en-US" sz="1400" dirty="0">
                <a:solidFill>
                  <a:srgbClr val="000000"/>
                </a:solidFill>
                <a:latin typeface="Calibri" panose="020F0502020204030204" pitchFamily="34" charset="0"/>
                <a:cs typeface="Arial" pitchFamily="34" charset="0"/>
              </a:rPr>
              <a:t>students enrolled in MATH 080/123.</a:t>
            </a:r>
          </a:p>
          <a:p>
            <a:pPr defTabSz="914400" fontAlgn="base">
              <a:spcBef>
                <a:spcPct val="0"/>
              </a:spcBef>
              <a:spcAft>
                <a:spcPct val="0"/>
              </a:spcAft>
            </a:pPr>
            <a:r>
              <a:rPr lang="en-US" sz="1400" b="1" u="sng" dirty="0">
                <a:solidFill>
                  <a:srgbClr val="000000"/>
                </a:solidFill>
                <a:latin typeface="Calibri" panose="020F0502020204030204" pitchFamily="34" charset="0"/>
                <a:cs typeface="Arial" pitchFamily="34" charset="0"/>
              </a:rPr>
              <a:t>Spring 2015: </a:t>
            </a:r>
            <a:r>
              <a:rPr lang="en-US" sz="1400" dirty="0" smtClean="0">
                <a:solidFill>
                  <a:srgbClr val="000000"/>
                </a:solidFill>
                <a:latin typeface="Calibri" panose="020F0502020204030204" pitchFamily="34" charset="0"/>
                <a:cs typeface="Arial" pitchFamily="34" charset="0"/>
              </a:rPr>
              <a:t> 2,019 </a:t>
            </a:r>
            <a:r>
              <a:rPr lang="en-US" sz="1400" dirty="0">
                <a:solidFill>
                  <a:srgbClr val="000000"/>
                </a:solidFill>
                <a:latin typeface="Calibri" panose="020F0502020204030204" pitchFamily="34" charset="0"/>
                <a:cs typeface="Arial" pitchFamily="34" charset="0"/>
              </a:rPr>
              <a:t>students enrolled in MATH 080/123.</a:t>
            </a:r>
          </a:p>
        </p:txBody>
      </p:sp>
    </p:spTree>
    <p:extLst>
      <p:ext uri="{BB962C8B-B14F-4D97-AF65-F5344CB8AC3E}">
        <p14:creationId xmlns:p14="http://schemas.microsoft.com/office/powerpoint/2010/main" val="1387304877"/>
      </p:ext>
    </p:extLst>
  </p:cSld>
  <p:clrMapOvr>
    <a:masterClrMapping/>
  </p:clrMapOvr>
  <p:transition>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628651" y="420810"/>
            <a:ext cx="7886701" cy="994174"/>
          </a:xfrm>
          <a:prstGeom prst="rect">
            <a:avLst/>
          </a:prstGeom>
        </p:spPr>
        <p:txBody>
          <a:bodyPr/>
          <a:lstStyle/>
          <a:p>
            <a:pPr algn="ctr" defTabSz="458615">
              <a:defRPr sz="1800" b="0">
                <a:solidFill>
                  <a:srgbClr val="000000"/>
                </a:solidFill>
              </a:defRPr>
            </a:pPr>
            <a:r>
              <a:rPr sz="2300"/>
              <a:t>Completion of Gateway Math by ACT Sub-score</a:t>
            </a:r>
            <a:br>
              <a:rPr sz="2300"/>
            </a:br>
            <a:r>
              <a:rPr sz="1300"/>
              <a:t>Community College Pre-requisite Model vs. Co-requisite Pilots</a:t>
            </a:r>
          </a:p>
        </p:txBody>
      </p:sp>
      <p:graphicFrame>
        <p:nvGraphicFramePr>
          <p:cNvPr id="98" name="Chart 98"/>
          <p:cNvGraphicFramePr/>
          <p:nvPr/>
        </p:nvGraphicFramePr>
        <p:xfrm>
          <a:off x="557969" y="1302812"/>
          <a:ext cx="7852608" cy="46450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5438147"/>
      </p:ext>
    </p:extLst>
  </p:cSld>
  <p:clrMapOvr>
    <a:masterClrMapping/>
  </p:clrMapOvr>
  <p:transition spd="slow">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628651" y="420810"/>
            <a:ext cx="7886701" cy="994174"/>
          </a:xfrm>
          <a:prstGeom prst="rect">
            <a:avLst/>
          </a:prstGeom>
        </p:spPr>
        <p:txBody>
          <a:bodyPr/>
          <a:lstStyle/>
          <a:p>
            <a:pPr algn="ctr" defTabSz="447430">
              <a:defRPr sz="1800" b="0">
                <a:solidFill>
                  <a:srgbClr val="000000"/>
                </a:solidFill>
              </a:defRPr>
            </a:pPr>
            <a:r>
              <a:rPr sz="2300"/>
              <a:t>Completion of Gateway Math by ACT Sub-score</a:t>
            </a:r>
            <a:br>
              <a:rPr sz="2300"/>
            </a:br>
            <a:r>
              <a:rPr sz="1500"/>
              <a:t>University Co-requisite Model vs. Community College Co-requisite Pilots</a:t>
            </a:r>
          </a:p>
        </p:txBody>
      </p:sp>
      <p:graphicFrame>
        <p:nvGraphicFramePr>
          <p:cNvPr id="104" name="Chart 104"/>
          <p:cNvGraphicFramePr/>
          <p:nvPr>
            <p:extLst>
              <p:ext uri="{D42A27DB-BD31-4B8C-83A1-F6EECF244321}">
                <p14:modId xmlns:p14="http://schemas.microsoft.com/office/powerpoint/2010/main" val="2825413045"/>
              </p:ext>
            </p:extLst>
          </p:nvPr>
        </p:nvGraphicFramePr>
        <p:xfrm>
          <a:off x="595948" y="1571172"/>
          <a:ext cx="8796727" cy="4124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353335"/>
      </p:ext>
    </p:extLst>
  </p:cSld>
  <p:clrMapOvr>
    <a:masterClrMapping/>
  </p:clrMapOvr>
  <p:transition spd="med">
    <p:push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92" y="0"/>
            <a:ext cx="8956608" cy="1143000"/>
          </a:xfrm>
        </p:spPr>
        <p:txBody>
          <a:bodyPr>
            <a:normAutofit/>
          </a:bodyPr>
          <a:lstStyle/>
          <a:p>
            <a:pPr algn="l"/>
            <a:r>
              <a:rPr lang="en-US" sz="3200" dirty="0" smtClean="0"/>
              <a:t>One-Year </a:t>
            </a:r>
            <a:r>
              <a:rPr lang="en-US" sz="3200" dirty="0"/>
              <a:t>C</a:t>
            </a:r>
            <a:r>
              <a:rPr lang="en-US" sz="3200" dirty="0" smtClean="0"/>
              <a:t>orequisite: Results from Statway</a:t>
            </a:r>
            <a:r>
              <a:rPr lang="en-US" sz="2400" dirty="0" smtClean="0"/>
              <a:t>™</a:t>
            </a:r>
            <a:endParaRPr lang="en-US" sz="2400" dirty="0"/>
          </a:p>
        </p:txBody>
      </p:sp>
      <p:sp>
        <p:nvSpPr>
          <p:cNvPr id="18" name="Content Placeholder 2"/>
          <p:cNvSpPr>
            <a:spLocks noGrp="1"/>
          </p:cNvSpPr>
          <p:nvPr>
            <p:ph idx="1"/>
          </p:nvPr>
        </p:nvSpPr>
        <p:spPr>
          <a:xfrm>
            <a:off x="305470" y="5425820"/>
            <a:ext cx="6012934" cy="1269077"/>
          </a:xfrm>
        </p:spPr>
        <p:txBody>
          <a:bodyPr>
            <a:normAutofit fontScale="92500" lnSpcReduction="10000"/>
          </a:bodyPr>
          <a:lstStyle/>
          <a:p>
            <a:pPr marL="0" indent="0" algn="ctr">
              <a:buNone/>
            </a:pPr>
            <a:r>
              <a:rPr lang="en-US" sz="2800" dirty="0"/>
              <a:t>O</a:t>
            </a:r>
            <a:r>
              <a:rPr lang="en-US" sz="2800" dirty="0" smtClean="0"/>
              <a:t>nly </a:t>
            </a:r>
            <a:r>
              <a:rPr lang="en-US" sz="2800" b="1" dirty="0"/>
              <a:t>5.9% </a:t>
            </a:r>
            <a:r>
              <a:rPr lang="en-US" sz="2800" dirty="0"/>
              <a:t>of non-Statway developmental mathematics students received credit for college-level mathematics in one </a:t>
            </a:r>
            <a:r>
              <a:rPr lang="en-US" sz="2800" dirty="0" smtClean="0"/>
              <a:t>year.</a:t>
            </a:r>
          </a:p>
          <a:p>
            <a:pPr algn="ctr">
              <a:buNone/>
            </a:pPr>
            <a:endParaRPr lang="en-CA" dirty="0"/>
          </a:p>
        </p:txBody>
      </p:sp>
      <p:graphicFrame>
        <p:nvGraphicFramePr>
          <p:cNvPr id="20" name="Chart 19"/>
          <p:cNvGraphicFramePr/>
          <p:nvPr>
            <p:extLst>
              <p:ext uri="{D42A27DB-BD31-4B8C-83A1-F6EECF244321}">
                <p14:modId xmlns:p14="http://schemas.microsoft.com/office/powerpoint/2010/main" val="703884941"/>
              </p:ext>
            </p:extLst>
          </p:nvPr>
        </p:nvGraphicFramePr>
        <p:xfrm>
          <a:off x="187392" y="1789331"/>
          <a:ext cx="5327143" cy="36150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338773" y="6550223"/>
            <a:ext cx="1850549" cy="307777"/>
          </a:xfrm>
          <a:prstGeom prst="rect">
            <a:avLst/>
          </a:prstGeom>
          <a:noFill/>
        </p:spPr>
        <p:txBody>
          <a:bodyPr wrap="none" rtlCol="0">
            <a:spAutoFit/>
          </a:bodyPr>
          <a:lstStyle/>
          <a:p>
            <a:r>
              <a:rPr lang="en-US" sz="1400" dirty="0" smtClean="0"/>
              <a:t>Source: Yamada, 2014.</a:t>
            </a:r>
            <a:endParaRPr lang="en-US" sz="1400" dirty="0"/>
          </a:p>
        </p:txBody>
      </p:sp>
      <p:sp>
        <p:nvSpPr>
          <p:cNvPr id="4" name="Rectangle 3"/>
          <p:cNvSpPr/>
          <p:nvPr/>
        </p:nvSpPr>
        <p:spPr>
          <a:xfrm>
            <a:off x="5192988" y="1983036"/>
            <a:ext cx="3951012" cy="2677656"/>
          </a:xfrm>
          <a:prstGeom prst="rect">
            <a:avLst/>
          </a:prstGeom>
        </p:spPr>
        <p:txBody>
          <a:bodyPr wrap="square">
            <a:spAutoFit/>
          </a:bodyPr>
          <a:lstStyle/>
          <a:p>
            <a:pPr algn="ctr"/>
            <a:r>
              <a:rPr lang="en-US" sz="2400" b="1" dirty="0"/>
              <a:t>Fifty-one percent </a:t>
            </a:r>
            <a:r>
              <a:rPr lang="en-US" sz="2400" dirty="0"/>
              <a:t>of all Statway students </a:t>
            </a:r>
            <a:r>
              <a:rPr lang="en-US" sz="2400" b="1" dirty="0"/>
              <a:t>successfully completed the full pathway </a:t>
            </a:r>
            <a:r>
              <a:rPr lang="en-US" sz="2400" dirty="0"/>
              <a:t>(had a grade of C or higher in the final term) and earned </a:t>
            </a:r>
            <a:r>
              <a:rPr lang="en-US" sz="2400" b="1" dirty="0"/>
              <a:t>college credit for statistics </a:t>
            </a:r>
            <a:r>
              <a:rPr lang="en-US" sz="2400" dirty="0"/>
              <a:t>in 2011–2012. </a:t>
            </a:r>
          </a:p>
        </p:txBody>
      </p:sp>
      <p:sp>
        <p:nvSpPr>
          <p:cNvPr id="5" name="Rectangle 4"/>
          <p:cNvSpPr/>
          <p:nvPr/>
        </p:nvSpPr>
        <p:spPr>
          <a:xfrm>
            <a:off x="305470" y="1319825"/>
            <a:ext cx="4887518" cy="646331"/>
          </a:xfrm>
          <a:prstGeom prst="rect">
            <a:avLst/>
          </a:prstGeom>
        </p:spPr>
        <p:txBody>
          <a:bodyPr wrap="square">
            <a:spAutoFit/>
          </a:bodyPr>
          <a:lstStyle/>
          <a:p>
            <a:pPr algn="ctr"/>
            <a:r>
              <a:rPr lang="en-US" b="1" dirty="0"/>
              <a:t>Success in gateway math within </a:t>
            </a:r>
            <a:br>
              <a:rPr lang="en-US" b="1" dirty="0"/>
            </a:br>
            <a:r>
              <a:rPr lang="en-US" b="1" dirty="0"/>
              <a:t>one academic year</a:t>
            </a:r>
          </a:p>
        </p:txBody>
      </p:sp>
    </p:spTree>
    <p:extLst>
      <p:ext uri="{BB962C8B-B14F-4D97-AF65-F5344CB8AC3E}">
        <p14:creationId xmlns:p14="http://schemas.microsoft.com/office/powerpoint/2010/main" val="3176363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141734"/>
            <a:ext cx="9144000" cy="1143000"/>
          </a:xfrm>
        </p:spPr>
        <p:txBody>
          <a:bodyPr>
            <a:normAutofit/>
          </a:bodyPr>
          <a:lstStyle/>
          <a:p>
            <a:pPr algn="l"/>
            <a:r>
              <a:rPr lang="en-US" sz="3200" dirty="0" smtClean="0"/>
              <a:t>One-Year </a:t>
            </a:r>
            <a:r>
              <a:rPr lang="en-US" sz="3200" dirty="0"/>
              <a:t>C</a:t>
            </a:r>
            <a:r>
              <a:rPr lang="en-US" sz="3200" dirty="0" smtClean="0"/>
              <a:t>orequisite: Results from the California Acceleration Project</a:t>
            </a:r>
            <a:endParaRPr lang="en-US" sz="3200" dirty="0"/>
          </a:p>
        </p:txBody>
      </p:sp>
      <p:sp>
        <p:nvSpPr>
          <p:cNvPr id="18" name="Content Placeholder 2"/>
          <p:cNvSpPr>
            <a:spLocks noGrp="1"/>
          </p:cNvSpPr>
          <p:nvPr>
            <p:ph idx="1"/>
          </p:nvPr>
        </p:nvSpPr>
        <p:spPr>
          <a:xfrm>
            <a:off x="457200" y="5283200"/>
            <a:ext cx="8289468" cy="1315664"/>
          </a:xfrm>
        </p:spPr>
        <p:txBody>
          <a:bodyPr>
            <a:normAutofit/>
          </a:bodyPr>
          <a:lstStyle/>
          <a:p>
            <a:pPr marL="0" indent="0">
              <a:buNone/>
            </a:pPr>
            <a:r>
              <a:rPr lang="en-US" sz="2400" dirty="0" smtClean="0"/>
              <a:t>Students in accelerated math pathways had 4.5 greater odds of completing a college-level math course than students in traditional sequences.</a:t>
            </a:r>
          </a:p>
        </p:txBody>
      </p:sp>
      <p:pic>
        <p:nvPicPr>
          <p:cNvPr id="4" name="Picture 3" descr="Screen Shot 2014-09-05 at 3.17.57 PM.png"/>
          <p:cNvPicPr>
            <a:picLocks noChangeAspect="1"/>
          </p:cNvPicPr>
          <p:nvPr/>
        </p:nvPicPr>
        <p:blipFill>
          <a:blip r:embed="rId2">
            <a:extLst>
              <a:ext uri="{BEBA8EAE-BF5A-486C-A8C5-ECC9F3942E4B}">
                <a14:imgProps xmlns:a14="http://schemas.microsoft.com/office/drawing/2010/main">
                  <a14:imgLayer r:embed="rId3">
                    <a14:imgEffect>
                      <a14:sharpenSoften amount="24000"/>
                    </a14:imgEffect>
                    <a14:imgEffect>
                      <a14:saturation sat="152000"/>
                    </a14:imgEffect>
                  </a14:imgLayer>
                </a14:imgProps>
              </a:ext>
              <a:ext uri="{28A0092B-C50C-407E-A947-70E740481C1C}">
                <a14:useLocalDpi xmlns:a14="http://schemas.microsoft.com/office/drawing/2010/main" val="0"/>
              </a:ext>
            </a:extLst>
          </a:blip>
          <a:stretch>
            <a:fillRect/>
          </a:stretch>
        </p:blipFill>
        <p:spPr>
          <a:xfrm>
            <a:off x="1217839" y="1284734"/>
            <a:ext cx="6770419" cy="3834808"/>
          </a:xfrm>
          <a:prstGeom prst="rect">
            <a:avLst/>
          </a:prstGeom>
        </p:spPr>
      </p:pic>
      <p:sp>
        <p:nvSpPr>
          <p:cNvPr id="3" name="TextBox 2"/>
          <p:cNvSpPr txBox="1"/>
          <p:nvPr/>
        </p:nvSpPr>
        <p:spPr>
          <a:xfrm>
            <a:off x="6581442" y="6550223"/>
            <a:ext cx="2607880" cy="307777"/>
          </a:xfrm>
          <a:prstGeom prst="rect">
            <a:avLst/>
          </a:prstGeom>
          <a:noFill/>
        </p:spPr>
        <p:txBody>
          <a:bodyPr wrap="none" rtlCol="0">
            <a:spAutoFit/>
          </a:bodyPr>
          <a:lstStyle/>
          <a:p>
            <a:r>
              <a:rPr lang="en-US" sz="1400" dirty="0" smtClean="0"/>
              <a:t>Source: </a:t>
            </a:r>
            <a:r>
              <a:rPr lang="en-US" sz="1400" dirty="0"/>
              <a:t>Hayward &amp; Willett, </a:t>
            </a:r>
            <a:r>
              <a:rPr lang="en-US" sz="1400" dirty="0" smtClean="0"/>
              <a:t>2014.</a:t>
            </a:r>
            <a:endParaRPr lang="en-US" sz="1400" dirty="0"/>
          </a:p>
        </p:txBody>
      </p:sp>
    </p:spTree>
    <p:extLst>
      <p:ext uri="{BB962C8B-B14F-4D97-AF65-F5344CB8AC3E}">
        <p14:creationId xmlns:p14="http://schemas.microsoft.com/office/powerpoint/2010/main" val="2334796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28600"/>
            <a:ext cx="8839200" cy="533400"/>
          </a:xfrm>
        </p:spPr>
        <p:txBody>
          <a:bodyPr/>
          <a:lstStyle/>
          <a:p>
            <a:r>
              <a:rPr lang="en-US" b="1" dirty="0" smtClean="0">
                <a:solidFill>
                  <a:srgbClr val="1D5A6A"/>
                </a:solidFill>
              </a:rPr>
              <a:t>The New Mathways Project: What and How</a:t>
            </a:r>
            <a:endParaRPr lang="en-US" b="1" dirty="0">
              <a:solidFill>
                <a:srgbClr val="1D5A6A"/>
              </a:solidFill>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solidFill>
                  <a:prstClr val="white"/>
                </a:solidFill>
              </a:rPr>
              <a:pPr/>
              <a:t>4</a:t>
            </a:fld>
            <a:endParaRPr lang="en-US" dirty="0">
              <a:solidFill>
                <a:prstClr val="white"/>
              </a:solidFill>
            </a:endParaRPr>
          </a:p>
        </p:txBody>
      </p:sp>
      <p:sp>
        <p:nvSpPr>
          <p:cNvPr id="4" name="Content Placeholder 3"/>
          <p:cNvSpPr>
            <a:spLocks noGrp="1"/>
          </p:cNvSpPr>
          <p:nvPr>
            <p:ph idx="1"/>
          </p:nvPr>
        </p:nvSpPr>
        <p:spPr>
          <a:xfrm>
            <a:off x="304800" y="1143000"/>
            <a:ext cx="8610600" cy="5410200"/>
          </a:xfrm>
        </p:spPr>
        <p:txBody>
          <a:bodyPr/>
          <a:lstStyle/>
          <a:p>
            <a:pPr marL="0" indent="0">
              <a:buNone/>
            </a:pPr>
            <a:r>
              <a:rPr lang="en-US" sz="2400" b="1" dirty="0">
                <a:solidFill>
                  <a:schemeClr val="tx1"/>
                </a:solidFill>
                <a:cs typeface="Cambria Math"/>
              </a:rPr>
              <a:t>NMP Goal: </a:t>
            </a:r>
            <a:r>
              <a:rPr lang="en-US" sz="2400" dirty="0">
                <a:solidFill>
                  <a:prstClr val="black"/>
                </a:solidFill>
                <a:cs typeface="Cambria Math"/>
              </a:rPr>
              <a:t>Dramatically increase student success and completion in higher education</a:t>
            </a:r>
          </a:p>
          <a:p>
            <a:endParaRPr lang="en-US" sz="1000" dirty="0">
              <a:solidFill>
                <a:prstClr val="black"/>
              </a:solidFill>
              <a:cs typeface="Cambria Math"/>
            </a:endParaRPr>
          </a:p>
          <a:p>
            <a:pPr marL="0" indent="0">
              <a:buNone/>
            </a:pPr>
            <a:r>
              <a:rPr lang="en-US" sz="2400" b="1" dirty="0">
                <a:solidFill>
                  <a:srgbClr val="302C24"/>
                </a:solidFill>
                <a:cs typeface="Cambria Math"/>
              </a:rPr>
              <a:t>Objective:</a:t>
            </a:r>
            <a:r>
              <a:rPr lang="en-US" sz="2400" dirty="0">
                <a:solidFill>
                  <a:srgbClr val="302C24"/>
                </a:solidFill>
                <a:cs typeface="Cambria Math"/>
              </a:rPr>
              <a:t> </a:t>
            </a:r>
            <a:r>
              <a:rPr lang="en-US" sz="2400" dirty="0">
                <a:solidFill>
                  <a:prstClr val="black"/>
                </a:solidFill>
                <a:cs typeface="Cambria Math"/>
              </a:rPr>
              <a:t>Establish mathematics pathways as the normative practice for how students complete their mathematics </a:t>
            </a:r>
            <a:r>
              <a:rPr lang="en-US" sz="2400" dirty="0" smtClean="0">
                <a:solidFill>
                  <a:prstClr val="black"/>
                </a:solidFill>
                <a:cs typeface="Cambria Math"/>
              </a:rPr>
              <a:t>requirement</a:t>
            </a:r>
            <a:endParaRPr lang="en-US" sz="2400" dirty="0">
              <a:solidFill>
                <a:prstClr val="black"/>
              </a:solidFill>
              <a:cs typeface="Cambria Math"/>
            </a:endParaRPr>
          </a:p>
          <a:p>
            <a:endParaRPr lang="en-US" sz="1000" dirty="0">
              <a:solidFill>
                <a:prstClr val="black"/>
              </a:solidFill>
              <a:cs typeface="Cambria Math"/>
            </a:endParaRPr>
          </a:p>
          <a:p>
            <a:pPr marL="0" indent="0">
              <a:buNone/>
            </a:pPr>
            <a:r>
              <a:rPr lang="en-US" sz="2400" b="1" dirty="0">
                <a:solidFill>
                  <a:srgbClr val="302C24"/>
                </a:solidFill>
                <a:cs typeface="Cambria Math"/>
              </a:rPr>
              <a:t>NMP </a:t>
            </a:r>
            <a:r>
              <a:rPr lang="en-US" sz="2400" b="1" dirty="0" smtClean="0">
                <a:solidFill>
                  <a:srgbClr val="302C24"/>
                </a:solidFill>
                <a:cs typeface="Cambria Math"/>
              </a:rPr>
              <a:t>Essentials</a:t>
            </a:r>
            <a:endParaRPr lang="en-US" sz="2400" b="1" dirty="0">
              <a:solidFill>
                <a:srgbClr val="302C24"/>
              </a:solidFill>
              <a:cs typeface="Cambria Math"/>
            </a:endParaRPr>
          </a:p>
          <a:p>
            <a:pPr marL="800100" lvl="1" indent="-342900">
              <a:buFont typeface="Arial"/>
              <a:buChar char="•"/>
            </a:pPr>
            <a:r>
              <a:rPr lang="en-US" dirty="0">
                <a:solidFill>
                  <a:prstClr val="black"/>
                </a:solidFill>
                <a:cs typeface="Cambria Math"/>
              </a:rPr>
              <a:t>Set broad principles that allow for local </a:t>
            </a:r>
            <a:r>
              <a:rPr lang="en-US" dirty="0" smtClean="0">
                <a:solidFill>
                  <a:prstClr val="black"/>
                </a:solidFill>
                <a:cs typeface="Cambria Math"/>
              </a:rPr>
              <a:t>customization</a:t>
            </a:r>
          </a:p>
          <a:p>
            <a:pPr marL="800100" lvl="1" indent="-342900">
              <a:buFont typeface="Arial"/>
              <a:buChar char="•"/>
            </a:pPr>
            <a:r>
              <a:rPr lang="en-US" dirty="0" smtClean="0">
                <a:solidFill>
                  <a:prstClr val="black"/>
                </a:solidFill>
                <a:cs typeface="Cambria Math"/>
              </a:rPr>
              <a:t>Work </a:t>
            </a:r>
            <a:r>
              <a:rPr lang="en-US" dirty="0">
                <a:solidFill>
                  <a:prstClr val="black"/>
                </a:solidFill>
                <a:cs typeface="Cambria Math"/>
              </a:rPr>
              <a:t>throughout the system: </a:t>
            </a:r>
            <a:r>
              <a:rPr lang="en-US" dirty="0" smtClean="0">
                <a:solidFill>
                  <a:prstClr val="black"/>
                </a:solidFill>
                <a:cs typeface="Cambria Math"/>
              </a:rPr>
              <a:t>state, </a:t>
            </a:r>
            <a:r>
              <a:rPr lang="en-US" dirty="0">
                <a:solidFill>
                  <a:prstClr val="black"/>
                </a:solidFill>
                <a:cs typeface="Cambria Math"/>
              </a:rPr>
              <a:t>institutional, classroom</a:t>
            </a:r>
          </a:p>
          <a:p>
            <a:pPr marL="800100" lvl="1" indent="-342900">
              <a:buFont typeface="Arial"/>
              <a:buChar char="•"/>
            </a:pPr>
            <a:r>
              <a:rPr lang="en-US" dirty="0">
                <a:solidFill>
                  <a:prstClr val="black"/>
                </a:solidFill>
                <a:cs typeface="Cambria Math"/>
              </a:rPr>
              <a:t>Empower and mobilize local </a:t>
            </a:r>
            <a:r>
              <a:rPr lang="en-US" dirty="0" smtClean="0">
                <a:solidFill>
                  <a:prstClr val="black"/>
                </a:solidFill>
                <a:cs typeface="Cambria Math"/>
              </a:rPr>
              <a:t>leaders</a:t>
            </a:r>
          </a:p>
          <a:p>
            <a:pPr marL="800100" lvl="1" indent="-342900">
              <a:buFont typeface="Arial"/>
              <a:buChar char="•"/>
            </a:pPr>
            <a:r>
              <a:rPr lang="en-US" dirty="0" smtClean="0">
                <a:solidFill>
                  <a:prstClr val="black"/>
                </a:solidFill>
                <a:cs typeface="Cambria Math"/>
              </a:rPr>
              <a:t>Promote broad engagement across systems</a:t>
            </a:r>
            <a:endParaRPr lang="en-US" dirty="0">
              <a:solidFill>
                <a:prstClr val="black"/>
              </a:solidFill>
              <a:cs typeface="Cambria Math"/>
            </a:endParaRPr>
          </a:p>
          <a:p>
            <a:pPr marL="0" indent="0">
              <a:buNone/>
            </a:pPr>
            <a:endParaRPr lang="en-US" dirty="0"/>
          </a:p>
        </p:txBody>
      </p:sp>
    </p:spTree>
    <p:extLst>
      <p:ext uri="{BB962C8B-B14F-4D97-AF65-F5344CB8AC3E}">
        <p14:creationId xmlns:p14="http://schemas.microsoft.com/office/powerpoint/2010/main" val="21688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81" y="33867"/>
            <a:ext cx="8527552" cy="990600"/>
          </a:xfrm>
        </p:spPr>
        <p:txBody>
          <a:bodyPr>
            <a:noAutofit/>
          </a:bodyPr>
          <a:lstStyle/>
          <a:p>
            <a:pPr algn="l"/>
            <a:r>
              <a:rPr lang="en-US" sz="3200" dirty="0" smtClean="0">
                <a:solidFill>
                  <a:srgbClr val="302C24"/>
                </a:solidFill>
              </a:rPr>
              <a:t>One-Year Corequisite: Results from the New Mathways Project</a:t>
            </a:r>
            <a:endParaRPr lang="en-US" sz="3200" dirty="0">
              <a:solidFill>
                <a:srgbClr val="302C24"/>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7830221"/>
              </p:ext>
            </p:extLst>
          </p:nvPr>
        </p:nvGraphicFramePr>
        <p:xfrm>
          <a:off x="669382" y="1749675"/>
          <a:ext cx="7885438" cy="4256058"/>
        </p:xfrm>
        <a:graphic>
          <a:graphicData uri="http://schemas.openxmlformats.org/drawingml/2006/table">
            <a:tbl>
              <a:tblPr firstRow="1" bandRow="1">
                <a:tableStyleId>{9DCAF9ED-07DC-4A11-8D7F-57B35C25682E}</a:tableStyleId>
              </a:tblPr>
              <a:tblGrid>
                <a:gridCol w="2766820"/>
                <a:gridCol w="1106728"/>
                <a:gridCol w="1245069"/>
                <a:gridCol w="2766821"/>
              </a:tblGrid>
              <a:tr h="981955">
                <a:tc>
                  <a:txBody>
                    <a:bodyPr/>
                    <a:lstStyle/>
                    <a:p>
                      <a:r>
                        <a:rPr lang="en-US" dirty="0" smtClean="0"/>
                        <a:t>For students enrolling in developmental education</a:t>
                      </a:r>
                      <a:r>
                        <a:rPr lang="en-US" baseline="0" dirty="0" smtClean="0"/>
                        <a:t> courses:</a:t>
                      </a:r>
                      <a:endParaRPr lang="en-US" dirty="0"/>
                    </a:p>
                  </a:txBody>
                  <a:tcPr anchor="b">
                    <a:lnL w="12700" cap="flat" cmpd="sng" algn="ctr">
                      <a:solidFill>
                        <a:srgbClr val="BD6F1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D6F1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5D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smtClean="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D6F1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5D00"/>
                    </a:solidFill>
                  </a:tcPr>
                </a:tc>
                <a:tc>
                  <a:txBody>
                    <a:bodyPr/>
                    <a:lstStyle/>
                    <a:p>
                      <a:pPr algn="l"/>
                      <a:r>
                        <a:rPr lang="en-US" sz="1400" dirty="0" smtClean="0"/>
                        <a:t>All</a:t>
                      </a:r>
                      <a:r>
                        <a:rPr lang="en-US" sz="1400" baseline="0" dirty="0" smtClean="0"/>
                        <a:t> FTIC, </a:t>
                      </a:r>
                    </a:p>
                    <a:p>
                      <a:pPr algn="l"/>
                      <a:r>
                        <a:rPr lang="en-US" sz="1400" baseline="0" dirty="0" smtClean="0"/>
                        <a:t>Community </a:t>
                      </a:r>
                    </a:p>
                    <a:p>
                      <a:pPr algn="l"/>
                      <a:r>
                        <a:rPr lang="en-US" sz="1400" baseline="0" dirty="0" smtClean="0"/>
                        <a:t>College </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Students </a:t>
                      </a:r>
                      <a:r>
                        <a:rPr lang="en-US" sz="1200" baseline="0" dirty="0" smtClean="0">
                          <a:solidFill>
                            <a:srgbClr val="FFFFFF"/>
                          </a:solidFill>
                        </a:rPr>
                        <a:t>(THECB Data)</a:t>
                      </a:r>
                      <a:endParaRPr lang="en-US" sz="1200" dirty="0" smtClean="0">
                        <a:solidFill>
                          <a:srgbClr val="FFFF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D6F1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5D00"/>
                    </a:solidFill>
                  </a:tcPr>
                </a:tc>
                <a:tc>
                  <a:txBody>
                    <a:bodyPr/>
                    <a:lstStyle/>
                    <a:p>
                      <a:pPr algn="ctr"/>
                      <a:endParaRPr lang="en-US" dirty="0" smtClean="0"/>
                    </a:p>
                  </a:txBody>
                  <a:tcPr anchor="b">
                    <a:lnL w="12700" cap="flat" cmpd="sng" algn="ctr">
                      <a:noFill/>
                      <a:prstDash val="solid"/>
                      <a:round/>
                      <a:headEnd type="none" w="med" len="med"/>
                      <a:tailEnd type="none" w="med" len="med"/>
                    </a:lnL>
                    <a:lnR w="12700" cap="flat" cmpd="sng" algn="ctr">
                      <a:solidFill>
                        <a:srgbClr val="BD6F1A"/>
                      </a:solidFill>
                      <a:prstDash val="solid"/>
                      <a:round/>
                      <a:headEnd type="none" w="med" len="med"/>
                      <a:tailEnd type="none" w="med" len="med"/>
                    </a:lnR>
                    <a:lnT w="12700" cap="flat" cmpd="sng" algn="ctr">
                      <a:solidFill>
                        <a:srgbClr val="BD6F1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5D00"/>
                    </a:solidFill>
                  </a:tcPr>
                </a:tc>
              </a:tr>
              <a:tr h="318472">
                <a:tc>
                  <a:txBody>
                    <a:bodyPr/>
                    <a:lstStyle/>
                    <a:p>
                      <a:endParaRPr lang="en-US" dirty="0"/>
                    </a:p>
                  </a:txBody>
                  <a:tcPr anchor="b">
                    <a:lnL w="12700" cap="flat" cmpd="sng" algn="ctr">
                      <a:solidFill>
                        <a:srgbClr val="BD6F1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F5D00"/>
                    </a:solidFill>
                  </a:tcPr>
                </a:tc>
                <a:tc gridSpan="2">
                  <a:txBody>
                    <a:bodyPr/>
                    <a:lstStyle/>
                    <a:p>
                      <a:pPr algn="ctr"/>
                      <a:r>
                        <a:rPr lang="en-US" sz="1800" b="1" dirty="0" smtClean="0">
                          <a:solidFill>
                            <a:srgbClr val="FFFFFF"/>
                          </a:solidFill>
                        </a:rPr>
                        <a:t>AY 2013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F5D00"/>
                    </a:solidFill>
                  </a:tcPr>
                </a:tc>
                <a:tc hMerge="1">
                  <a:txBody>
                    <a:bodyPr/>
                    <a:lstStyle/>
                    <a:p>
                      <a:pPr algn="l"/>
                      <a:endParaRPr lang="en-US" sz="1400" dirty="0" smtClean="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F5D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rgbClr val="FFFFFF"/>
                          </a:solidFill>
                        </a:rPr>
                        <a:t>AY</a:t>
                      </a:r>
                      <a:r>
                        <a:rPr lang="en-US" b="1" baseline="0" dirty="0" smtClean="0">
                          <a:solidFill>
                            <a:srgbClr val="FFFFFF"/>
                          </a:solidFill>
                        </a:rPr>
                        <a:t> 2014</a:t>
                      </a:r>
                      <a:endParaRPr lang="en-US" b="1" dirty="0" smtClean="0">
                        <a:solidFill>
                          <a:srgbClr val="FFFFFF"/>
                        </a:solidFill>
                      </a:endParaRPr>
                    </a:p>
                  </a:txBody>
                  <a:tcPr anchor="b">
                    <a:lnL w="12700" cap="flat" cmpd="sng" algn="ctr">
                      <a:noFill/>
                      <a:prstDash val="solid"/>
                      <a:round/>
                      <a:headEnd type="none" w="med" len="med"/>
                      <a:tailEnd type="none" w="med" len="med"/>
                    </a:lnL>
                    <a:lnR w="12700" cap="flat" cmpd="sng" algn="ctr">
                      <a:solidFill>
                        <a:srgbClr val="BD6F1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F5D00"/>
                    </a:solidFill>
                  </a:tcPr>
                </a:tc>
              </a:tr>
              <a:tr h="776115">
                <a:tc>
                  <a:txBody>
                    <a:bodyPr/>
                    <a:lstStyle/>
                    <a:p>
                      <a:pPr algn="l"/>
                      <a:r>
                        <a:rPr lang="en-US" b="1" dirty="0" smtClean="0"/>
                        <a:t>Developmental</a:t>
                      </a:r>
                      <a:r>
                        <a:rPr lang="en-US" b="1" baseline="0" dirty="0" smtClean="0"/>
                        <a:t> </a:t>
                      </a:r>
                      <a:r>
                        <a:rPr lang="en-US" b="1" dirty="0" smtClean="0"/>
                        <a:t>Education </a:t>
                      </a:r>
                      <a:r>
                        <a:rPr lang="en-US" dirty="0" smtClean="0"/>
                        <a:t>Completion</a:t>
                      </a:r>
                    </a:p>
                  </a:txBody>
                  <a:tcPr anchor="ctr">
                    <a:lnL w="12700" cap="flat" cmpd="sng" algn="ctr">
                      <a:solidFill>
                        <a:srgbClr val="BD6F1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BD6F1A"/>
                      </a:solidFill>
                      <a:prstDash val="solid"/>
                      <a:round/>
                      <a:headEnd type="none" w="med" len="med"/>
                      <a:tailEnd type="none" w="med" len="med"/>
                    </a:lnB>
                    <a:lnTlToBr w="12700" cmpd="sng">
                      <a:noFill/>
                      <a:prstDash val="solid"/>
                    </a:lnTlToBr>
                    <a:lnBlToTr w="12700" cmpd="sng">
                      <a:noFill/>
                      <a:prstDash val="solid"/>
                    </a:lnBlToTr>
                    <a:solidFill>
                      <a:srgbClr val="F8E0C7"/>
                    </a:solidFill>
                  </a:tcPr>
                </a:tc>
                <a:tc gridSpan="2">
                  <a:txBody>
                    <a:bodyPr/>
                    <a:lstStyle/>
                    <a:p>
                      <a:pPr algn="l"/>
                      <a:r>
                        <a:rPr lang="en-US" sz="3600" dirty="0" smtClean="0"/>
                        <a:t>24% </a:t>
                      </a:r>
                      <a:r>
                        <a:rPr lang="en-US" sz="2000" dirty="0" smtClean="0"/>
                        <a:t>in one year</a:t>
                      </a:r>
                    </a:p>
                    <a:p>
                      <a:pPr algn="l"/>
                      <a:r>
                        <a:rPr lang="en-US" sz="1200" dirty="0" smtClean="0"/>
                        <a:t>n=32,624</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BD6F1A"/>
                      </a:solidFill>
                      <a:prstDash val="solid"/>
                      <a:round/>
                      <a:headEnd type="none" w="med" len="med"/>
                      <a:tailEnd type="none" w="med" len="med"/>
                    </a:lnB>
                    <a:lnTlToBr w="12700" cmpd="sng">
                      <a:noFill/>
                      <a:prstDash val="solid"/>
                    </a:lnTlToBr>
                    <a:lnBlToTr w="12700" cmpd="sng">
                      <a:noFill/>
                      <a:prstDash val="solid"/>
                    </a:lnBlToTr>
                    <a:solidFill>
                      <a:srgbClr val="F8E0C7"/>
                    </a:solidFill>
                  </a:tcPr>
                </a:tc>
                <a:tc hMerge="1">
                  <a:txBody>
                    <a:bodyPr/>
                    <a:lstStyle/>
                    <a:p>
                      <a:endParaRPr lang="en-US"/>
                    </a:p>
                  </a:txBody>
                  <a:tcPr/>
                </a:tc>
                <a:tc>
                  <a:txBody>
                    <a:bodyPr/>
                    <a:lstStyle/>
                    <a:p>
                      <a:pPr algn="l"/>
                      <a:r>
                        <a:rPr lang="en-US" sz="3600" dirty="0" smtClean="0"/>
                        <a:t>64% </a:t>
                      </a:r>
                      <a:r>
                        <a:rPr lang="en-US" sz="2000" dirty="0" smtClean="0"/>
                        <a:t>in one</a:t>
                      </a:r>
                      <a:r>
                        <a:rPr lang="en-US" sz="2000" baseline="0" dirty="0" smtClean="0"/>
                        <a:t> </a:t>
                      </a:r>
                      <a:r>
                        <a:rPr lang="en-US" sz="2000" dirty="0" smtClean="0"/>
                        <a:t>semester</a:t>
                      </a:r>
                    </a:p>
                    <a:p>
                      <a:pPr algn="l"/>
                      <a:r>
                        <a:rPr lang="en-US" sz="1200" dirty="0" smtClean="0"/>
                        <a:t>n=1,306</a:t>
                      </a:r>
                      <a:endParaRPr lang="en-US" sz="1200" dirty="0"/>
                    </a:p>
                  </a:txBody>
                  <a:tcPr anchor="ctr">
                    <a:lnL w="12700" cap="flat" cmpd="sng" algn="ctr">
                      <a:noFill/>
                      <a:prstDash val="solid"/>
                      <a:round/>
                      <a:headEnd type="none" w="med" len="med"/>
                      <a:tailEnd type="none" w="med" len="med"/>
                    </a:lnL>
                    <a:lnR w="12700" cap="flat" cmpd="sng" algn="ctr">
                      <a:solidFill>
                        <a:srgbClr val="BD6F1A"/>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BD6F1A"/>
                      </a:solidFill>
                      <a:prstDash val="solid"/>
                      <a:round/>
                      <a:headEnd type="none" w="med" len="med"/>
                      <a:tailEnd type="none" w="med" len="med"/>
                    </a:lnB>
                    <a:lnTlToBr w="12700" cmpd="sng">
                      <a:noFill/>
                      <a:prstDash val="solid"/>
                    </a:lnTlToBr>
                    <a:lnBlToTr w="12700" cmpd="sng">
                      <a:noFill/>
                      <a:prstDash val="solid"/>
                    </a:lnBlToTr>
                    <a:solidFill>
                      <a:srgbClr val="F8E0C7"/>
                    </a:solidFill>
                  </a:tcPr>
                </a:tc>
              </a:tr>
              <a:tr h="750859">
                <a:tc>
                  <a:txBody>
                    <a:bodyPr/>
                    <a:lstStyle/>
                    <a:p>
                      <a:pPr algn="l"/>
                      <a:r>
                        <a:rPr lang="en-US" sz="1800" b="1" dirty="0" smtClean="0"/>
                        <a:t>Gateway</a:t>
                      </a:r>
                      <a:r>
                        <a:rPr lang="en-US" sz="1800" b="1" baseline="0" dirty="0" smtClean="0"/>
                        <a:t> Course </a:t>
                      </a:r>
                      <a:r>
                        <a:rPr lang="en-US" sz="1800" baseline="0" dirty="0" smtClean="0"/>
                        <a:t>Completion</a:t>
                      </a:r>
                      <a:endParaRPr lang="en-US" sz="1800" dirty="0"/>
                    </a:p>
                  </a:txBody>
                  <a:tcPr anchor="ctr">
                    <a:lnL w="12700" cap="flat" cmpd="sng" algn="ctr">
                      <a:solidFill>
                        <a:srgbClr val="BD6F1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D6F1A"/>
                      </a:solidFill>
                      <a:prstDash val="solid"/>
                      <a:round/>
                      <a:headEnd type="none" w="med" len="med"/>
                      <a:tailEnd type="none" w="med" len="med"/>
                    </a:lnT>
                    <a:lnB w="12700" cap="flat" cmpd="sng" algn="ctr">
                      <a:solidFill>
                        <a:srgbClr val="BD6F1A"/>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a:r>
                        <a:rPr lang="en-US" sz="3600" dirty="0" smtClean="0"/>
                        <a:t>8% </a:t>
                      </a:r>
                      <a:r>
                        <a:rPr lang="en-US" sz="2000" dirty="0" smtClean="0"/>
                        <a:t>in one year</a:t>
                      </a:r>
                      <a:endParaRPr 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D6F1A"/>
                      </a:solidFill>
                      <a:prstDash val="solid"/>
                      <a:round/>
                      <a:headEnd type="none" w="med" len="med"/>
                      <a:tailEnd type="none" w="med" len="med"/>
                    </a:lnT>
                    <a:lnB w="12700" cap="flat" cmpd="sng" algn="ctr">
                      <a:solidFill>
                        <a:srgbClr val="BD6F1A"/>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l"/>
                      <a:r>
                        <a:rPr lang="en-US" sz="3600" dirty="0" smtClean="0"/>
                        <a:t>23% </a:t>
                      </a:r>
                      <a:r>
                        <a:rPr lang="en-US" sz="2000" dirty="0" smtClean="0"/>
                        <a:t>in one year</a:t>
                      </a:r>
                      <a:endParaRPr lang="en-US" sz="2000" dirty="0"/>
                    </a:p>
                  </a:txBody>
                  <a:tcPr anchor="ctr">
                    <a:lnL w="12700" cap="flat" cmpd="sng" algn="ctr">
                      <a:noFill/>
                      <a:prstDash val="solid"/>
                      <a:round/>
                      <a:headEnd type="none" w="med" len="med"/>
                      <a:tailEnd type="none" w="med" len="med"/>
                    </a:lnL>
                    <a:lnR w="12700" cap="flat" cmpd="sng" algn="ctr">
                      <a:solidFill>
                        <a:srgbClr val="BD6F1A"/>
                      </a:solidFill>
                      <a:prstDash val="solid"/>
                      <a:round/>
                      <a:headEnd type="none" w="med" len="med"/>
                      <a:tailEnd type="none" w="med" len="med"/>
                    </a:lnR>
                    <a:lnT w="12700" cap="flat" cmpd="sng" algn="ctr">
                      <a:solidFill>
                        <a:srgbClr val="BD6F1A"/>
                      </a:solidFill>
                      <a:prstDash val="solid"/>
                      <a:round/>
                      <a:headEnd type="none" w="med" len="med"/>
                      <a:tailEnd type="none" w="med" len="med"/>
                    </a:lnT>
                    <a:lnB w="12700" cap="flat" cmpd="sng" algn="ctr">
                      <a:solidFill>
                        <a:srgbClr val="BD6F1A"/>
                      </a:solidFill>
                      <a:prstDash val="solid"/>
                      <a:round/>
                      <a:headEnd type="none" w="med" len="med"/>
                      <a:tailEnd type="none" w="med" len="med"/>
                    </a:lnB>
                    <a:lnTlToBr w="12700" cmpd="sng">
                      <a:noFill/>
                      <a:prstDash val="solid"/>
                    </a:lnTlToBr>
                    <a:lnBlToTr w="12700" cmpd="sng">
                      <a:noFill/>
                      <a:prstDash val="solid"/>
                    </a:lnBlToTr>
                  </a:tcPr>
                </a:tc>
              </a:tr>
              <a:tr h="1035033">
                <a:tc>
                  <a:txBody>
                    <a:bodyPr/>
                    <a:lstStyle/>
                    <a:p>
                      <a:pPr algn="l"/>
                      <a:r>
                        <a:rPr lang="en-US" sz="1800" b="1" dirty="0" smtClean="0"/>
                        <a:t>Gateway Course </a:t>
                      </a:r>
                    </a:p>
                    <a:p>
                      <a:pPr algn="l"/>
                      <a:r>
                        <a:rPr lang="en-US" sz="1800" dirty="0" smtClean="0"/>
                        <a:t>Completion:</a:t>
                      </a:r>
                      <a:r>
                        <a:rPr lang="en-US" sz="1800" baseline="0" dirty="0" smtClean="0"/>
                        <a:t> </a:t>
                      </a:r>
                    </a:p>
                    <a:p>
                      <a:pPr algn="l"/>
                      <a:r>
                        <a:rPr lang="en-US" sz="1800" baseline="0" dirty="0" smtClean="0"/>
                        <a:t>Subset of Colleges </a:t>
                      </a:r>
                    </a:p>
                    <a:p>
                      <a:pPr algn="l"/>
                      <a:r>
                        <a:rPr lang="en-US" sz="1800" baseline="0" dirty="0" smtClean="0"/>
                        <a:t>using Back to Back Math*</a:t>
                      </a:r>
                      <a:endParaRPr lang="en-US" sz="1800" dirty="0"/>
                    </a:p>
                  </a:txBody>
                  <a:tcPr anchor="ctr">
                    <a:lnL w="12700" cap="flat" cmpd="sng" algn="ctr">
                      <a:solidFill>
                        <a:srgbClr val="BD6F1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D6F1A"/>
                      </a:solidFill>
                      <a:prstDash val="solid"/>
                      <a:round/>
                      <a:headEnd type="none" w="med" len="med"/>
                      <a:tailEnd type="none" w="med" len="med"/>
                    </a:lnT>
                    <a:lnB w="12700" cap="flat" cmpd="sng" algn="ctr">
                      <a:solidFill>
                        <a:srgbClr val="BD6F1A"/>
                      </a:solidFill>
                      <a:prstDash val="solid"/>
                      <a:round/>
                      <a:headEnd type="none" w="med" len="med"/>
                      <a:tailEnd type="none" w="med" len="med"/>
                    </a:lnB>
                    <a:lnTlToBr w="12700" cmpd="sng">
                      <a:noFill/>
                      <a:prstDash val="solid"/>
                    </a:lnTlToBr>
                    <a:lnBlToTr w="12700" cmpd="sng">
                      <a:noFill/>
                      <a:prstDash val="solid"/>
                    </a:lnBlToTr>
                    <a:solidFill>
                      <a:srgbClr val="F8E0C7"/>
                    </a:solidFill>
                  </a:tcPr>
                </a:tc>
                <a:tc gridSpan="2">
                  <a:txBody>
                    <a:bodyPr/>
                    <a:lstStyle/>
                    <a:p>
                      <a:pPr algn="l"/>
                      <a:r>
                        <a:rPr lang="en-US" sz="3600" dirty="0" smtClean="0"/>
                        <a:t>n/a</a:t>
                      </a:r>
                      <a:endParaRPr lang="en-US" sz="3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D6F1A"/>
                      </a:solidFill>
                      <a:prstDash val="solid"/>
                      <a:round/>
                      <a:headEnd type="none" w="med" len="med"/>
                      <a:tailEnd type="none" w="med" len="med"/>
                    </a:lnT>
                    <a:lnB w="12700" cap="flat" cmpd="sng" algn="ctr">
                      <a:solidFill>
                        <a:srgbClr val="BD6F1A"/>
                      </a:solidFill>
                      <a:prstDash val="solid"/>
                      <a:round/>
                      <a:headEnd type="none" w="med" len="med"/>
                      <a:tailEnd type="none" w="med" len="med"/>
                    </a:lnB>
                    <a:lnTlToBr w="12700" cmpd="sng">
                      <a:noFill/>
                      <a:prstDash val="solid"/>
                    </a:lnTlToBr>
                    <a:lnBlToTr w="12700" cmpd="sng">
                      <a:noFill/>
                      <a:prstDash val="solid"/>
                    </a:lnBlToTr>
                    <a:solidFill>
                      <a:srgbClr val="F8E0C7"/>
                    </a:solidFill>
                  </a:tcPr>
                </a:tc>
                <a:tc hMerge="1">
                  <a:txBody>
                    <a:bodyPr/>
                    <a:lstStyle/>
                    <a:p>
                      <a:endParaRPr lang="en-US"/>
                    </a:p>
                  </a:txBody>
                  <a:tcPr/>
                </a:tc>
                <a:tc>
                  <a:txBody>
                    <a:bodyPr/>
                    <a:lstStyle/>
                    <a:p>
                      <a:pPr algn="l"/>
                      <a:r>
                        <a:rPr lang="en-US" sz="3600" dirty="0" smtClean="0"/>
                        <a:t>43% </a:t>
                      </a:r>
                      <a:r>
                        <a:rPr lang="en-US" sz="2000" dirty="0" smtClean="0"/>
                        <a:t>in one year</a:t>
                      </a:r>
                    </a:p>
                  </a:txBody>
                  <a:tcPr anchor="ctr">
                    <a:lnL w="12700" cap="flat" cmpd="sng" algn="ctr">
                      <a:noFill/>
                      <a:prstDash val="solid"/>
                      <a:round/>
                      <a:headEnd type="none" w="med" len="med"/>
                      <a:tailEnd type="none" w="med" len="med"/>
                    </a:lnL>
                    <a:lnR w="12700" cap="flat" cmpd="sng" algn="ctr">
                      <a:solidFill>
                        <a:srgbClr val="BD6F1A"/>
                      </a:solidFill>
                      <a:prstDash val="solid"/>
                      <a:round/>
                      <a:headEnd type="none" w="med" len="med"/>
                      <a:tailEnd type="none" w="med" len="med"/>
                    </a:lnR>
                    <a:lnT w="12700" cap="flat" cmpd="sng" algn="ctr">
                      <a:solidFill>
                        <a:srgbClr val="BD6F1A"/>
                      </a:solidFill>
                      <a:prstDash val="solid"/>
                      <a:round/>
                      <a:headEnd type="none" w="med" len="med"/>
                      <a:tailEnd type="none" w="med" len="med"/>
                    </a:lnT>
                    <a:lnB w="12700" cap="flat" cmpd="sng" algn="ctr">
                      <a:solidFill>
                        <a:srgbClr val="BD6F1A"/>
                      </a:solidFill>
                      <a:prstDash val="solid"/>
                      <a:round/>
                      <a:headEnd type="none" w="med" len="med"/>
                      <a:tailEnd type="none" w="med" len="med"/>
                    </a:lnB>
                    <a:lnTlToBr w="12700" cmpd="sng">
                      <a:noFill/>
                      <a:prstDash val="solid"/>
                    </a:lnTlToBr>
                    <a:lnBlToTr w="12700" cmpd="sng">
                      <a:noFill/>
                      <a:prstDash val="solid"/>
                    </a:lnBlToTr>
                    <a:solidFill>
                      <a:srgbClr val="F8E0C7"/>
                    </a:solidFill>
                  </a:tcPr>
                </a:tc>
              </a:tr>
            </a:tbl>
          </a:graphicData>
        </a:graphic>
      </p:graphicFrame>
      <p:sp>
        <p:nvSpPr>
          <p:cNvPr id="15" name="TextBox 14"/>
          <p:cNvSpPr txBox="1"/>
          <p:nvPr/>
        </p:nvSpPr>
        <p:spPr>
          <a:xfrm>
            <a:off x="5867400" y="4495800"/>
            <a:ext cx="1447800" cy="338554"/>
          </a:xfrm>
          <a:prstGeom prst="rect">
            <a:avLst/>
          </a:prstGeom>
          <a:noFill/>
        </p:spPr>
        <p:txBody>
          <a:bodyPr wrap="square" rtlCol="0">
            <a:spAutoFit/>
          </a:bodyPr>
          <a:lstStyle/>
          <a:p>
            <a:pPr algn="ctr"/>
            <a:endParaRPr lang="en-US" sz="1600" dirty="0"/>
          </a:p>
        </p:txBody>
      </p:sp>
      <p:sp>
        <p:nvSpPr>
          <p:cNvPr id="16" name="TextBox 15"/>
          <p:cNvSpPr txBox="1"/>
          <p:nvPr/>
        </p:nvSpPr>
        <p:spPr>
          <a:xfrm>
            <a:off x="7010400" y="4114800"/>
            <a:ext cx="1544420" cy="338554"/>
          </a:xfrm>
          <a:prstGeom prst="rect">
            <a:avLst/>
          </a:prstGeom>
          <a:noFill/>
        </p:spPr>
        <p:txBody>
          <a:bodyPr wrap="square" rtlCol="0">
            <a:spAutoFit/>
          </a:bodyPr>
          <a:lstStyle/>
          <a:p>
            <a:pPr algn="ctr"/>
            <a:endParaRPr lang="en-US" sz="1600" dirty="0"/>
          </a:p>
        </p:txBody>
      </p:sp>
      <p:sp>
        <p:nvSpPr>
          <p:cNvPr id="17" name="TextBox 16"/>
          <p:cNvSpPr txBox="1"/>
          <p:nvPr/>
        </p:nvSpPr>
        <p:spPr>
          <a:xfrm>
            <a:off x="1752600" y="5029200"/>
            <a:ext cx="184666" cy="338554"/>
          </a:xfrm>
          <a:prstGeom prst="rect">
            <a:avLst/>
          </a:prstGeom>
          <a:noFill/>
        </p:spPr>
        <p:txBody>
          <a:bodyPr wrap="none" rtlCol="0">
            <a:spAutoFit/>
          </a:bodyPr>
          <a:lstStyle/>
          <a:p>
            <a:endParaRPr lang="en-US" sz="1600" dirty="0"/>
          </a:p>
        </p:txBody>
      </p:sp>
      <p:sp>
        <p:nvSpPr>
          <p:cNvPr id="10" name="Slide Number Placeholder 1"/>
          <p:cNvSpPr txBox="1">
            <a:spLocks/>
          </p:cNvSpPr>
          <p:nvPr/>
        </p:nvSpPr>
        <p:spPr bwMode="auto">
          <a:xfrm>
            <a:off x="8686800" y="6629400"/>
            <a:ext cx="457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b="0" kern="1200">
                <a:solidFill>
                  <a:schemeClr val="tx1">
                    <a:lumMod val="75000"/>
                    <a:lumOff val="25000"/>
                  </a:schemeClr>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a:lstStyle>
          <a:p>
            <a:r>
              <a:rPr lang="en-US" sz="1050" dirty="0">
                <a:solidFill>
                  <a:schemeClr val="bg1">
                    <a:lumMod val="95000"/>
                  </a:schemeClr>
                </a:solidFill>
              </a:rPr>
              <a:t>4</a:t>
            </a:r>
          </a:p>
        </p:txBody>
      </p:sp>
      <p:sp>
        <p:nvSpPr>
          <p:cNvPr id="3" name="TextBox 2"/>
          <p:cNvSpPr txBox="1"/>
          <p:nvPr/>
        </p:nvSpPr>
        <p:spPr>
          <a:xfrm>
            <a:off x="7010400" y="1295400"/>
            <a:ext cx="1676400" cy="338554"/>
          </a:xfrm>
          <a:prstGeom prst="rect">
            <a:avLst/>
          </a:prstGeom>
          <a:noFill/>
        </p:spPr>
        <p:txBody>
          <a:bodyPr wrap="square" rtlCol="0">
            <a:spAutoFit/>
          </a:bodyPr>
          <a:lstStyle/>
          <a:p>
            <a:pPr algn="ctr"/>
            <a:endParaRPr lang="en-US" sz="1600" dirty="0"/>
          </a:p>
        </p:txBody>
      </p:sp>
      <p:pic>
        <p:nvPicPr>
          <p:cNvPr id="21" name="Picture 20"/>
          <p:cNvPicPr/>
          <p:nvPr/>
        </p:nvPicPr>
        <p:blipFill>
          <a:blip r:embed="rId3">
            <a:extLst>
              <a:ext uri="{28A0092B-C50C-407E-A947-70E740481C1C}">
                <a14:useLocalDpi xmlns:a14="http://schemas.microsoft.com/office/drawing/2010/main" val="0"/>
              </a:ext>
            </a:extLst>
          </a:blip>
          <a:stretch>
            <a:fillRect/>
          </a:stretch>
        </p:blipFill>
        <p:spPr>
          <a:xfrm>
            <a:off x="6215583" y="2006875"/>
            <a:ext cx="1905000" cy="685800"/>
          </a:xfrm>
          <a:prstGeom prst="rect">
            <a:avLst/>
          </a:prstGeom>
        </p:spPr>
      </p:pic>
      <p:pic>
        <p:nvPicPr>
          <p:cNvPr id="7" name="Picture 6" descr="ThinkstockPhotos-Texas.jpg"/>
          <p:cNvPicPr>
            <a:picLocks noChangeAspect="1"/>
          </p:cNvPicPr>
          <p:nvPr/>
        </p:nvPicPr>
        <p:blipFill rotWithShape="1">
          <a:blip r:embed="rId4">
            <a:extLst>
              <a:ext uri="{28A0092B-C50C-407E-A947-70E740481C1C}">
                <a14:useLocalDpi xmlns:a14="http://schemas.microsoft.com/office/drawing/2010/main" val="0"/>
              </a:ext>
            </a:extLst>
          </a:blip>
          <a:srcRect r="5714" b="5714"/>
          <a:stretch/>
        </p:blipFill>
        <p:spPr>
          <a:xfrm>
            <a:off x="3429000" y="1891154"/>
            <a:ext cx="990600" cy="990600"/>
          </a:xfrm>
          <a:prstGeom prst="rect">
            <a:avLst/>
          </a:prstGeom>
        </p:spPr>
      </p:pic>
      <p:pic>
        <p:nvPicPr>
          <p:cNvPr id="6" name="Picture 5" descr="chain lin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5078050"/>
            <a:ext cx="685800" cy="685800"/>
          </a:xfrm>
          <a:prstGeom prst="rect">
            <a:avLst/>
          </a:prstGeom>
        </p:spPr>
      </p:pic>
      <p:sp>
        <p:nvSpPr>
          <p:cNvPr id="8" name="TextBox 7"/>
          <p:cNvSpPr txBox="1"/>
          <p:nvPr/>
        </p:nvSpPr>
        <p:spPr>
          <a:xfrm>
            <a:off x="328581" y="6070531"/>
            <a:ext cx="8686800" cy="523220"/>
          </a:xfrm>
          <a:prstGeom prst="rect">
            <a:avLst/>
          </a:prstGeom>
          <a:noFill/>
        </p:spPr>
        <p:txBody>
          <a:bodyPr wrap="square" rtlCol="0">
            <a:spAutoFit/>
          </a:bodyPr>
          <a:lstStyle/>
          <a:p>
            <a:r>
              <a:rPr lang="en-US" sz="1400" dirty="0" smtClean="0"/>
              <a:t>*Back-to-back math is</a:t>
            </a:r>
            <a:r>
              <a:rPr lang="is-IS" sz="1400" dirty="0"/>
              <a:t> </a:t>
            </a:r>
            <a:r>
              <a:rPr lang="is-IS" sz="1400" dirty="0" smtClean="0"/>
              <a:t>an evidence-based strategy in which students are encouraged to enroll in a college-level math course in the semester immediately following the completion of their developmental coursework.</a:t>
            </a:r>
            <a:endParaRPr lang="en-US" sz="1400" dirty="0"/>
          </a:p>
        </p:txBody>
      </p:sp>
      <p:sp>
        <p:nvSpPr>
          <p:cNvPr id="9" name="TextBox 8"/>
          <p:cNvSpPr txBox="1"/>
          <p:nvPr/>
        </p:nvSpPr>
        <p:spPr>
          <a:xfrm>
            <a:off x="3337850" y="6564179"/>
            <a:ext cx="5677531" cy="307777"/>
          </a:xfrm>
          <a:prstGeom prst="rect">
            <a:avLst/>
          </a:prstGeom>
          <a:noFill/>
        </p:spPr>
        <p:txBody>
          <a:bodyPr wrap="none" rtlCol="0">
            <a:spAutoFit/>
          </a:bodyPr>
          <a:lstStyle/>
          <a:p>
            <a:r>
              <a:rPr lang="en-US" sz="1400" dirty="0" smtClean="0"/>
              <a:t>Source: The Charles A. Dana Center, The University of Texas at Austin, 2015.</a:t>
            </a:r>
            <a:endParaRPr lang="en-US" sz="1400" dirty="0"/>
          </a:p>
        </p:txBody>
      </p:sp>
      <p:sp>
        <p:nvSpPr>
          <p:cNvPr id="11" name="Rectangle 10"/>
          <p:cNvSpPr/>
          <p:nvPr/>
        </p:nvSpPr>
        <p:spPr>
          <a:xfrm>
            <a:off x="111704" y="1103344"/>
            <a:ext cx="9032296" cy="646331"/>
          </a:xfrm>
          <a:prstGeom prst="rect">
            <a:avLst/>
          </a:prstGeom>
        </p:spPr>
        <p:txBody>
          <a:bodyPr wrap="square">
            <a:spAutoFit/>
          </a:bodyPr>
          <a:lstStyle/>
          <a:p>
            <a:pPr algn="ctr"/>
            <a:r>
              <a:rPr lang="en-US" b="1" dirty="0">
                <a:solidFill>
                  <a:srgbClr val="302C24"/>
                </a:solidFill>
              </a:rPr>
              <a:t>Three times as many </a:t>
            </a:r>
            <a:r>
              <a:rPr lang="en-US" b="1" dirty="0" smtClean="0">
                <a:solidFill>
                  <a:srgbClr val="302C24"/>
                </a:solidFill>
              </a:rPr>
              <a:t>NMP students </a:t>
            </a:r>
            <a:r>
              <a:rPr lang="en-US" b="1" dirty="0">
                <a:solidFill>
                  <a:srgbClr val="302C24"/>
                </a:solidFill>
              </a:rPr>
              <a:t>complete a gateway course in one year, compared to traditional sequences.</a:t>
            </a:r>
            <a:endParaRPr lang="en-US" b="1" dirty="0"/>
          </a:p>
        </p:txBody>
      </p:sp>
    </p:spTree>
    <p:extLst>
      <p:ext uri="{BB962C8B-B14F-4D97-AF65-F5344CB8AC3E}">
        <p14:creationId xmlns:p14="http://schemas.microsoft.com/office/powerpoint/2010/main" val="37516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28600"/>
            <a:ext cx="8839200" cy="533400"/>
          </a:xfrm>
        </p:spPr>
        <p:txBody>
          <a:bodyPr/>
          <a:lstStyle/>
          <a:p>
            <a:r>
              <a:rPr lang="en-US" b="1" dirty="0" smtClean="0">
                <a:solidFill>
                  <a:srgbClr val="1D5A6A"/>
                </a:solidFill>
              </a:rPr>
              <a:t>State-Level </a:t>
            </a:r>
            <a:r>
              <a:rPr lang="en-US" b="1" dirty="0">
                <a:solidFill>
                  <a:srgbClr val="1D5A6A"/>
                </a:solidFill>
              </a:rPr>
              <a:t>W</a:t>
            </a:r>
            <a:r>
              <a:rPr lang="en-US" b="1" dirty="0" smtClean="0">
                <a:solidFill>
                  <a:srgbClr val="1D5A6A"/>
                </a:solidFill>
              </a:rPr>
              <a:t>ork </a:t>
            </a:r>
            <a:r>
              <a:rPr lang="en-US" b="1" dirty="0">
                <a:solidFill>
                  <a:srgbClr val="1D5A6A"/>
                </a:solidFill>
              </a:rPr>
              <a:t>U</a:t>
            </a:r>
            <a:r>
              <a:rPr lang="en-US" b="1" dirty="0" smtClean="0">
                <a:solidFill>
                  <a:srgbClr val="1D5A6A"/>
                </a:solidFill>
              </a:rPr>
              <a:t>nder the New Mathways Project</a:t>
            </a:r>
            <a:endParaRPr lang="en-US" b="1" dirty="0">
              <a:solidFill>
                <a:srgbClr val="1D5A6A"/>
              </a:solidFill>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solidFill>
                  <a:prstClr val="white"/>
                </a:solidFill>
              </a:rPr>
              <a:pPr/>
              <a:t>5</a:t>
            </a:fld>
            <a:endParaRPr lang="en-US" dirty="0">
              <a:solidFill>
                <a:prstClr val="white"/>
              </a:solidFill>
            </a:endParaRPr>
          </a:p>
        </p:txBody>
      </p:sp>
      <p:grpSp>
        <p:nvGrpSpPr>
          <p:cNvPr id="5" name="Group 4"/>
          <p:cNvGrpSpPr/>
          <p:nvPr/>
        </p:nvGrpSpPr>
        <p:grpSpPr>
          <a:xfrm>
            <a:off x="304800" y="3962400"/>
            <a:ext cx="8610600" cy="2133600"/>
            <a:chOff x="304800" y="2667000"/>
            <a:chExt cx="8610600" cy="2133600"/>
          </a:xfrm>
        </p:grpSpPr>
        <p:sp>
          <p:nvSpPr>
            <p:cNvPr id="9" name="Rounded Rectangle 8"/>
            <p:cNvSpPr/>
            <p:nvPr/>
          </p:nvSpPr>
          <p:spPr bwMode="auto">
            <a:xfrm>
              <a:off x="304800" y="3429000"/>
              <a:ext cx="1905000" cy="1371600"/>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smtClean="0">
                  <a:solidFill>
                    <a:prstClr val="white"/>
                  </a:solidFill>
                  <a:latin typeface="Arial" pitchFamily="-110" charset="0"/>
                  <a:ea typeface="ヒラギノ角ゴ Pro W3" pitchFamily="-110" charset="-128"/>
                  <a:cs typeface="ヒラギノ角ゴ Pro W3" pitchFamily="-110" charset="-128"/>
                </a:rPr>
                <a:t>Partnership </a:t>
              </a:r>
              <a:r>
                <a:rPr lang="en-US" dirty="0">
                  <a:solidFill>
                    <a:prstClr val="white"/>
                  </a:solidFill>
                  <a:latin typeface="Arial" pitchFamily="-110" charset="0"/>
                  <a:ea typeface="ヒラギノ角ゴ Pro W3" pitchFamily="-110" charset="-128"/>
                  <a:cs typeface="ヒラギノ角ゴ Pro W3" pitchFamily="-110" charset="-128"/>
                </a:rPr>
                <a:t>with </a:t>
              </a:r>
              <a:r>
                <a:rPr lang="en-US" dirty="0" smtClean="0">
                  <a:solidFill>
                    <a:prstClr val="white"/>
                  </a:solidFill>
                  <a:latin typeface="Arial" pitchFamily="-110" charset="0"/>
                  <a:ea typeface="ヒラギノ角ゴ Pro W3" pitchFamily="-110" charset="-128"/>
                  <a:cs typeface="ヒラギノ角ゴ Pro W3" pitchFamily="-110" charset="-128"/>
                </a:rPr>
                <a:t>Texas Association of Community Colleges </a:t>
              </a:r>
              <a:endParaRPr lang="en-US" dirty="0">
                <a:solidFill>
                  <a:prstClr val="white"/>
                </a:solidFill>
                <a:latin typeface="Arial" pitchFamily="-110" charset="0"/>
                <a:ea typeface="ヒラギノ角ゴ Pro W3" pitchFamily="-110" charset="-128"/>
                <a:cs typeface="ヒラギノ角ゴ Pro W3" pitchFamily="-110" charset="-128"/>
              </a:endParaRPr>
            </a:p>
          </p:txBody>
        </p:sp>
        <p:sp>
          <p:nvSpPr>
            <p:cNvPr id="10" name="Rounded Rectangle 9"/>
            <p:cNvSpPr/>
            <p:nvPr/>
          </p:nvSpPr>
          <p:spPr bwMode="auto">
            <a:xfrm>
              <a:off x="2590800" y="3429000"/>
              <a:ext cx="1905000" cy="1371600"/>
            </a:xfrm>
            <a:prstGeom prst="roundRect">
              <a:avLst/>
            </a:prstGeom>
            <a:solidFill>
              <a:srgbClr val="4C6F7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smtClean="0">
                  <a:solidFill>
                    <a:srgbClr val="FFFFFF"/>
                  </a:solidFill>
                  <a:latin typeface="Arial" pitchFamily="-110" charset="0"/>
                  <a:ea typeface="ヒラギノ角ゴ Pro W3" pitchFamily="-110" charset="-128"/>
                  <a:cs typeface="ヒラギノ角ゴ Pro W3" pitchFamily="-110" charset="-128"/>
                </a:rPr>
                <a:t>Building Math Pathways to Programs of Study</a:t>
              </a:r>
              <a:endParaRPr lang="en-US" dirty="0">
                <a:solidFill>
                  <a:srgbClr val="FFFFFF"/>
                </a:solidFill>
                <a:latin typeface="Arial" pitchFamily="-110" charset="0"/>
                <a:ea typeface="ヒラギノ角ゴ Pro W3" pitchFamily="-110" charset="-128"/>
                <a:cs typeface="ヒラギノ角ゴ Pro W3" pitchFamily="-110" charset="-128"/>
              </a:endParaRPr>
            </a:p>
          </p:txBody>
        </p:sp>
        <p:sp>
          <p:nvSpPr>
            <p:cNvPr id="11" name="Rounded Rectangle 10"/>
            <p:cNvSpPr/>
            <p:nvPr/>
          </p:nvSpPr>
          <p:spPr bwMode="auto">
            <a:xfrm>
              <a:off x="4876800" y="3429000"/>
              <a:ext cx="1905000" cy="1371600"/>
            </a:xfrm>
            <a:prstGeom prst="roundRect">
              <a:avLst/>
            </a:prstGeom>
            <a:solidFill>
              <a:srgbClr val="4C6F7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smtClean="0">
                  <a:solidFill>
                    <a:srgbClr val="FFFFFF"/>
                  </a:solidFill>
                  <a:latin typeface="Arial" pitchFamily="-110" charset="0"/>
                  <a:ea typeface="ヒラギノ角ゴ Pro W3" pitchFamily="-110" charset="-128"/>
                  <a:cs typeface="ヒラギノ角ゴ Pro W3" pitchFamily="-110" charset="-128"/>
                </a:rPr>
                <a:t>Mathematics Pathways to Completion</a:t>
              </a:r>
              <a:endParaRPr lang="en-US" dirty="0">
                <a:solidFill>
                  <a:srgbClr val="FFFFFF"/>
                </a:solidFill>
                <a:latin typeface="Arial" pitchFamily="-110" charset="0"/>
                <a:ea typeface="ヒラギノ角ゴ Pro W3" pitchFamily="-110" charset="-128"/>
                <a:cs typeface="ヒラギノ角ゴ Pro W3" pitchFamily="-110" charset="-128"/>
              </a:endParaRPr>
            </a:p>
          </p:txBody>
        </p:sp>
        <p:sp>
          <p:nvSpPr>
            <p:cNvPr id="12" name="Rounded Rectangle 11"/>
            <p:cNvSpPr/>
            <p:nvPr/>
          </p:nvSpPr>
          <p:spPr bwMode="auto">
            <a:xfrm>
              <a:off x="7010400" y="3429000"/>
              <a:ext cx="1905000" cy="1371600"/>
            </a:xfrm>
            <a:prstGeom prst="roundRect">
              <a:avLst/>
            </a:prstGeom>
            <a:solidFill>
              <a:srgbClr val="4C6F7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dirty="0" smtClean="0">
                  <a:solidFill>
                    <a:srgbClr val="FFFFFF"/>
                  </a:solidFill>
                  <a:latin typeface="Arial" pitchFamily="-110" charset="0"/>
                  <a:ea typeface="ヒラギノ角ゴ Pro W3" pitchFamily="-110" charset="-128"/>
                  <a:cs typeface="ヒラギノ角ゴ Pro W3" pitchFamily="-110" charset="-128"/>
                </a:rPr>
                <a:t>Work with individual states</a:t>
              </a:r>
              <a:endParaRPr lang="en-US" dirty="0">
                <a:solidFill>
                  <a:srgbClr val="FFFFFF"/>
                </a:solidFill>
                <a:latin typeface="Arial" pitchFamily="-110" charset="0"/>
                <a:ea typeface="ヒラギノ角ゴ Pro W3" pitchFamily="-110" charset="-128"/>
                <a:cs typeface="ヒラギノ角ゴ Pro W3" pitchFamily="-110" charset="-128"/>
              </a:endParaRPr>
            </a:p>
          </p:txBody>
        </p:sp>
        <p:cxnSp>
          <p:nvCxnSpPr>
            <p:cNvPr id="13" name="Straight Arrow Connector 12"/>
            <p:cNvCxnSpPr/>
            <p:nvPr/>
          </p:nvCxnSpPr>
          <p:spPr bwMode="auto">
            <a:xfrm flipH="1">
              <a:off x="1447800" y="2667000"/>
              <a:ext cx="32004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H="1">
              <a:off x="3581400" y="2667000"/>
              <a:ext cx="11430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4724400" y="2667000"/>
              <a:ext cx="11049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4724400" y="2667000"/>
              <a:ext cx="32766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pic>
        <p:nvPicPr>
          <p:cNvPr id="17" name="Content Placeholder 16"/>
          <p:cNvPicPr>
            <a:picLocks noGrp="1" noChangeAspect="1"/>
          </p:cNvPicPr>
          <p:nvPr>
            <p:ph idx="1"/>
          </p:nvPr>
        </p:nvPicPr>
        <p:blipFill>
          <a:blip r:embed="rId3"/>
          <a:srcRect l="5465" r="5465"/>
          <a:stretch>
            <a:fillRect/>
          </a:stretch>
        </p:blipFill>
        <p:spPr>
          <a:xfrm>
            <a:off x="2209800" y="1600200"/>
            <a:ext cx="4953000" cy="2892903"/>
          </a:xfrm>
          <a:prstGeom prst="rect">
            <a:avLst/>
          </a:prstGeom>
        </p:spPr>
      </p:pic>
      <p:sp>
        <p:nvSpPr>
          <p:cNvPr id="3" name="TextBox 2"/>
          <p:cNvSpPr txBox="1"/>
          <p:nvPr/>
        </p:nvSpPr>
        <p:spPr>
          <a:xfrm>
            <a:off x="381000" y="1066800"/>
            <a:ext cx="7928164" cy="830997"/>
          </a:xfrm>
          <a:prstGeom prst="rect">
            <a:avLst/>
          </a:prstGeom>
          <a:noFill/>
        </p:spPr>
        <p:txBody>
          <a:bodyPr wrap="square" rtlCol="0">
            <a:spAutoFit/>
          </a:bodyPr>
          <a:lstStyle/>
          <a:p>
            <a:pPr defTabSz="914400" eaLnBrk="0" fontAlgn="base" hangingPunct="0">
              <a:spcBef>
                <a:spcPct val="0"/>
              </a:spcBef>
              <a:spcAft>
                <a:spcPct val="0"/>
              </a:spcAft>
            </a:pPr>
            <a:r>
              <a:rPr lang="en-US" sz="2400" dirty="0" smtClean="0">
                <a:solidFill>
                  <a:srgbClr val="302C24"/>
                </a:solidFill>
                <a:latin typeface="Arial" charset="0"/>
                <a:ea typeface="ヒラギノ角ゴ Pro W3" charset="0"/>
                <a:cs typeface="ヒラギノ角ゴ Pro W3" charset="0"/>
              </a:rPr>
              <a:t>Fifteen states have engaged in state-level work with the Dana Center through multiple initiatives.</a:t>
            </a:r>
            <a:endParaRPr lang="en-US" sz="2400" dirty="0">
              <a:solidFill>
                <a:srgbClr val="302C24"/>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083306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28600"/>
            <a:ext cx="8839200" cy="533400"/>
          </a:xfrm>
        </p:spPr>
        <p:txBody>
          <a:bodyPr/>
          <a:lstStyle/>
          <a:p>
            <a:r>
              <a:rPr lang="en-US" b="1" dirty="0" smtClean="0">
                <a:solidFill>
                  <a:srgbClr val="1D5A6A"/>
                </a:solidFill>
              </a:rPr>
              <a:t>The MPC Process</a:t>
            </a:r>
            <a:endParaRPr lang="en-US" b="1" dirty="0">
              <a:solidFill>
                <a:srgbClr val="1D5A6A"/>
              </a:solidFill>
            </a:endParaRPr>
          </a:p>
        </p:txBody>
      </p:sp>
      <p:sp>
        <p:nvSpPr>
          <p:cNvPr id="2" name="Slide Number Placeholder 1"/>
          <p:cNvSpPr>
            <a:spLocks noGrp="1"/>
          </p:cNvSpPr>
          <p:nvPr>
            <p:ph type="sldNum" sz="quarter" idx="12"/>
          </p:nvPr>
        </p:nvSpPr>
        <p:spPr/>
        <p:txBody>
          <a:bodyPr/>
          <a:lstStyle/>
          <a:p>
            <a:fld id="{2E755760-801E-B94C-BD4D-729510EB6590}" type="slidenum">
              <a:rPr lang="en-US" smtClean="0">
                <a:solidFill>
                  <a:prstClr val="white"/>
                </a:solidFill>
              </a:rPr>
              <a:pPr/>
              <a:t>6</a:t>
            </a:fld>
            <a:endParaRPr lang="en-US" dirty="0">
              <a:solidFill>
                <a:prstClr val="white"/>
              </a:solidFill>
            </a:endParaRPr>
          </a:p>
        </p:txBody>
      </p:sp>
      <p:grpSp>
        <p:nvGrpSpPr>
          <p:cNvPr id="3" name="Group 2"/>
          <p:cNvGrpSpPr/>
          <p:nvPr/>
        </p:nvGrpSpPr>
        <p:grpSpPr>
          <a:xfrm>
            <a:off x="685800" y="1414053"/>
            <a:ext cx="7772400" cy="4761131"/>
            <a:chOff x="685800" y="1143000"/>
            <a:chExt cx="7772400" cy="4761131"/>
          </a:xfrm>
        </p:grpSpPr>
        <p:graphicFrame>
          <p:nvGraphicFramePr>
            <p:cNvPr id="5" name="Diagram 4"/>
            <p:cNvGraphicFramePr/>
            <p:nvPr>
              <p:extLst>
                <p:ext uri="{D42A27DB-BD31-4B8C-83A1-F6EECF244321}">
                  <p14:modId xmlns:p14="http://schemas.microsoft.com/office/powerpoint/2010/main" val="408926091"/>
                </p:ext>
              </p:extLst>
            </p:nvPr>
          </p:nvGraphicFramePr>
          <p:xfrm>
            <a:off x="685800" y="1447800"/>
            <a:ext cx="7772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762000" y="5105400"/>
              <a:ext cx="7696200" cy="798731"/>
              <a:chOff x="762000" y="5105400"/>
              <a:chExt cx="7696200" cy="798731"/>
            </a:xfrm>
            <a:solidFill>
              <a:schemeClr val="accent6">
                <a:lumMod val="60000"/>
                <a:lumOff val="40000"/>
              </a:schemeClr>
            </a:solidFill>
          </p:grpSpPr>
          <p:sp>
            <p:nvSpPr>
              <p:cNvPr id="8" name="Rectangle 7"/>
              <p:cNvSpPr/>
              <p:nvPr/>
            </p:nvSpPr>
            <p:spPr bwMode="auto">
              <a:xfrm>
                <a:off x="762000" y="5105400"/>
                <a:ext cx="7696200" cy="762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Cambria"/>
                  <a:ea typeface="ヒラギノ角ゴ Pro W3" pitchFamily="-110" charset="-128"/>
                  <a:cs typeface="Cambria"/>
                </a:endParaRPr>
              </a:p>
            </p:txBody>
          </p:sp>
          <p:sp>
            <p:nvSpPr>
              <p:cNvPr id="9" name="TextBox 8"/>
              <p:cNvSpPr txBox="1"/>
              <p:nvPr/>
            </p:nvSpPr>
            <p:spPr>
              <a:xfrm>
                <a:off x="838200" y="5257800"/>
                <a:ext cx="7543800" cy="646331"/>
              </a:xfrm>
              <a:prstGeom prst="rect">
                <a:avLst/>
              </a:prstGeom>
              <a:grpFill/>
            </p:spPr>
            <p:txBody>
              <a:bodyPr wrap="square" rtlCol="0">
                <a:spAutoFit/>
              </a:bodyPr>
              <a:lstStyle/>
              <a:p>
                <a:pPr algn="ctr"/>
                <a:r>
                  <a:rPr lang="en-US" dirty="0" smtClean="0">
                    <a:solidFill>
                      <a:prstClr val="black"/>
                    </a:solidFill>
                    <a:latin typeface="Cambria"/>
                    <a:cs typeface="Cambria"/>
                  </a:rPr>
                  <a:t>Consulting, tools, and services support each phase. Each state creates a customized plan and timeline.</a:t>
                </a:r>
                <a:endParaRPr lang="en-US" dirty="0">
                  <a:solidFill>
                    <a:prstClr val="black"/>
                  </a:solidFill>
                  <a:latin typeface="Cambria"/>
                  <a:cs typeface="Cambria"/>
                </a:endParaRPr>
              </a:p>
            </p:txBody>
          </p:sp>
        </p:grpSp>
        <p:grpSp>
          <p:nvGrpSpPr>
            <p:cNvPr id="10" name="Group 9"/>
            <p:cNvGrpSpPr/>
            <p:nvPr/>
          </p:nvGrpSpPr>
          <p:grpSpPr>
            <a:xfrm>
              <a:off x="762000" y="1143000"/>
              <a:ext cx="7696200" cy="762000"/>
              <a:chOff x="762000" y="5105400"/>
              <a:chExt cx="7696200" cy="762000"/>
            </a:xfrm>
            <a:solidFill>
              <a:schemeClr val="accent6">
                <a:lumMod val="60000"/>
                <a:lumOff val="40000"/>
              </a:schemeClr>
            </a:solidFill>
          </p:grpSpPr>
          <p:sp>
            <p:nvSpPr>
              <p:cNvPr id="11" name="Rectangle 10"/>
              <p:cNvSpPr/>
              <p:nvPr/>
            </p:nvSpPr>
            <p:spPr bwMode="auto">
              <a:xfrm>
                <a:off x="762000" y="5105400"/>
                <a:ext cx="7696200" cy="762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Cambria"/>
                  <a:ea typeface="ヒラギノ角ゴ Pro W3" pitchFamily="-110" charset="-128"/>
                  <a:cs typeface="Cambria"/>
                </a:endParaRPr>
              </a:p>
            </p:txBody>
          </p:sp>
          <p:sp>
            <p:nvSpPr>
              <p:cNvPr id="12" name="TextBox 11"/>
              <p:cNvSpPr txBox="1"/>
              <p:nvPr/>
            </p:nvSpPr>
            <p:spPr>
              <a:xfrm>
                <a:off x="838200" y="5221069"/>
                <a:ext cx="7543800" cy="646331"/>
              </a:xfrm>
              <a:prstGeom prst="rect">
                <a:avLst/>
              </a:prstGeom>
              <a:grpFill/>
            </p:spPr>
            <p:txBody>
              <a:bodyPr wrap="square" rtlCol="0">
                <a:spAutoFit/>
              </a:bodyPr>
              <a:lstStyle/>
              <a:p>
                <a:pPr algn="ctr"/>
                <a:r>
                  <a:rPr lang="en-US" dirty="0" smtClean="0">
                    <a:solidFill>
                      <a:prstClr val="black"/>
                    </a:solidFill>
                    <a:latin typeface="Cambria"/>
                    <a:cs typeface="Cambria"/>
                  </a:rPr>
                  <a:t>A process to move from state-level mobilization to institutional implementation.</a:t>
                </a:r>
                <a:endParaRPr lang="en-US" dirty="0">
                  <a:solidFill>
                    <a:prstClr val="black"/>
                  </a:solidFill>
                  <a:latin typeface="Cambria"/>
                  <a:cs typeface="Cambria"/>
                </a:endParaRPr>
              </a:p>
            </p:txBody>
          </p:sp>
        </p:grpSp>
      </p:grpSp>
    </p:spTree>
    <p:extLst>
      <p:ext uri="{BB962C8B-B14F-4D97-AF65-F5344CB8AC3E}">
        <p14:creationId xmlns:p14="http://schemas.microsoft.com/office/powerpoint/2010/main" val="2493434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Sample Slides for State Context </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86458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914" y="2874678"/>
            <a:ext cx="7179485" cy="1270206"/>
          </a:xfrm>
        </p:spPr>
        <p:txBody>
          <a:bodyPr>
            <a:normAutofit/>
          </a:bodyPr>
          <a:lstStyle/>
          <a:p>
            <a:r>
              <a:rPr lang="en-US" sz="3200" b="1" dirty="0" smtClean="0"/>
              <a:t>An Introduction to the </a:t>
            </a:r>
            <a:br>
              <a:rPr lang="en-US" sz="3200" b="1" dirty="0" smtClean="0"/>
            </a:br>
            <a:r>
              <a:rPr lang="en-US" sz="3200" b="1" dirty="0" smtClean="0"/>
              <a:t>New Mathways Project</a:t>
            </a:r>
            <a:endParaRPr lang="en-US" sz="3200" b="1" dirty="0"/>
          </a:p>
        </p:txBody>
      </p:sp>
      <p:sp>
        <p:nvSpPr>
          <p:cNvPr id="6" name="TextBox 5"/>
          <p:cNvSpPr txBox="1"/>
          <p:nvPr/>
        </p:nvSpPr>
        <p:spPr>
          <a:xfrm>
            <a:off x="1677728" y="4371536"/>
            <a:ext cx="5800724" cy="369332"/>
          </a:xfrm>
          <a:prstGeom prst="rect">
            <a:avLst/>
          </a:prstGeom>
          <a:noFill/>
        </p:spPr>
        <p:txBody>
          <a:bodyPr wrap="none" rtlCol="0">
            <a:spAutoFit/>
          </a:bodyPr>
          <a:lstStyle/>
          <a:p>
            <a:r>
              <a:rPr lang="en-US" dirty="0" smtClean="0">
                <a:solidFill>
                  <a:srgbClr val="FF0000"/>
                </a:solidFill>
              </a:rPr>
              <a:t>[Insert state name and/or the name of your task force here]</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271966" y="1126782"/>
            <a:ext cx="2661157" cy="1081143"/>
          </a:xfrm>
          <a:prstGeom prst="rect">
            <a:avLst/>
          </a:prstGeom>
        </p:spPr>
      </p:pic>
      <p:sp>
        <p:nvSpPr>
          <p:cNvPr id="3" name="TextBox 2"/>
          <p:cNvSpPr txBox="1"/>
          <p:nvPr/>
        </p:nvSpPr>
        <p:spPr>
          <a:xfrm>
            <a:off x="4178944" y="1264108"/>
            <a:ext cx="4199428" cy="646331"/>
          </a:xfrm>
          <a:prstGeom prst="rect">
            <a:avLst/>
          </a:prstGeom>
          <a:noFill/>
        </p:spPr>
        <p:txBody>
          <a:bodyPr wrap="square" rtlCol="0">
            <a:spAutoFit/>
          </a:bodyPr>
          <a:lstStyle/>
          <a:p>
            <a:r>
              <a:rPr lang="en-US" dirty="0" smtClean="0"/>
              <a:t>An initiative of the Charles A. Dana Center at The University of Texas at Austin</a:t>
            </a:r>
            <a:endParaRPr lang="en-US" dirty="0"/>
          </a:p>
        </p:txBody>
      </p:sp>
    </p:spTree>
    <p:extLst>
      <p:ext uri="{BB962C8B-B14F-4D97-AF65-F5344CB8AC3E}">
        <p14:creationId xmlns:p14="http://schemas.microsoft.com/office/powerpoint/2010/main" val="2588513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231" y="0"/>
            <a:ext cx="8814769" cy="1143000"/>
          </a:xfrm>
        </p:spPr>
        <p:txBody>
          <a:bodyPr>
            <a:normAutofit/>
          </a:bodyPr>
          <a:lstStyle/>
          <a:p>
            <a:pPr algn="l"/>
            <a:r>
              <a:rPr lang="en-US" sz="3200" dirty="0" smtClean="0"/>
              <a:t>What topics should the task force address?</a:t>
            </a:r>
            <a:endParaRPr lang="en-US" sz="3200" dirty="0"/>
          </a:p>
        </p:txBody>
      </p:sp>
      <p:sp>
        <p:nvSpPr>
          <p:cNvPr id="3" name="Content Placeholder 2"/>
          <p:cNvSpPr>
            <a:spLocks noGrp="1"/>
          </p:cNvSpPr>
          <p:nvPr>
            <p:ph idx="1"/>
          </p:nvPr>
        </p:nvSpPr>
        <p:spPr>
          <a:xfrm>
            <a:off x="457200" y="1143000"/>
            <a:ext cx="8229600" cy="5499433"/>
          </a:xfrm>
        </p:spPr>
        <p:txBody>
          <a:bodyPr>
            <a:normAutofit/>
          </a:bodyPr>
          <a:lstStyle/>
          <a:p>
            <a:pPr marL="0" indent="0">
              <a:buNone/>
            </a:pPr>
            <a:r>
              <a:rPr lang="en-US" b="1" dirty="0" smtClean="0"/>
              <a:t>Common issues among math task forces</a:t>
            </a:r>
          </a:p>
          <a:p>
            <a:pPr marL="0" indent="0">
              <a:buNone/>
            </a:pPr>
            <a:endParaRPr lang="en-US" sz="800" b="1" dirty="0" smtClean="0"/>
          </a:p>
          <a:p>
            <a:r>
              <a:rPr lang="en-US" sz="2800" dirty="0" smtClean="0"/>
              <a:t>What math pathways are needed to serve different programs? What courses make up each pathway?</a:t>
            </a:r>
          </a:p>
          <a:p>
            <a:r>
              <a:rPr lang="en-US" sz="2800" dirty="0" smtClean="0"/>
              <a:t>How do students enter the pathways? What are implications for placement, advising, and supports for students who are not college ready?</a:t>
            </a:r>
          </a:p>
          <a:p>
            <a:r>
              <a:rPr lang="en-US" sz="2800" dirty="0" smtClean="0"/>
              <a:t>Do math courses reliably transfer and apply to programs of study?</a:t>
            </a:r>
          </a:p>
          <a:p>
            <a:r>
              <a:rPr lang="en-US" sz="2800" dirty="0" smtClean="0"/>
              <a:t>How do the pathways align to K–12?</a:t>
            </a:r>
            <a:endParaRPr lang="en-US" sz="2800" dirty="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545204112"/>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nk Presentation">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ヒラギノ角ゴ Pro W3" pitchFamily="-110" charset="-128"/>
            <a:cs typeface="ヒラギノ角ゴ Pro W3"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ro/agency">
  <a:themeElements>
    <a:clrScheme name="intro/agenc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agency">
      <a:majorFont>
        <a:latin typeface="Lucida Grande"/>
        <a:ea typeface=""/>
        <a:cs typeface=""/>
      </a:majorFont>
      <a:minorFont>
        <a:latin typeface="B Franklin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89C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rgbClr val="F89C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intro/agenc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agenc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agenc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agenc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agenc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agenc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agency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agenc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agenc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agenc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agenc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agenc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Neue Light"/>
        <a:ea typeface="Helvetica Neue Light"/>
        <a:cs typeface="Helvetica Neue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7807</TotalTime>
  <Words>4097</Words>
  <Application>Microsoft Office PowerPoint</Application>
  <PresentationFormat>On-screen Show (4:3)</PresentationFormat>
  <Paragraphs>316</Paragraphs>
  <Slides>40</Slides>
  <Notes>30</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40</vt:i4>
      </vt:variant>
    </vt:vector>
  </HeadingPairs>
  <TitlesOfParts>
    <vt:vector size="60" baseType="lpstr">
      <vt:lpstr>Arial</vt:lpstr>
      <vt:lpstr>B Franklin Gothic Demi</vt:lpstr>
      <vt:lpstr>Calibri</vt:lpstr>
      <vt:lpstr>Cambria</vt:lpstr>
      <vt:lpstr>Cambria Math</vt:lpstr>
      <vt:lpstr>Gill Sans</vt:lpstr>
      <vt:lpstr>Helvetica Light</vt:lpstr>
      <vt:lpstr>Helvetica Neue Light</vt:lpstr>
      <vt:lpstr>Lucida Grande</vt:lpstr>
      <vt:lpstr>Rockwell</vt:lpstr>
      <vt:lpstr>Rockwell Extra Bold</vt:lpstr>
      <vt:lpstr>Times New Roman</vt:lpstr>
      <vt:lpstr>Verdana</vt:lpstr>
      <vt:lpstr>Wingdings</vt:lpstr>
      <vt:lpstr>ヒラギノ角ゴ Pro W3</vt:lpstr>
      <vt:lpstr>Office Theme</vt:lpstr>
      <vt:lpstr>1_Blank Presentation</vt:lpstr>
      <vt:lpstr>1_Office Theme</vt:lpstr>
      <vt:lpstr>intro/agency</vt:lpstr>
      <vt:lpstr>White</vt:lpstr>
      <vt:lpstr>Suggested Use</vt:lpstr>
      <vt:lpstr>Table of Contents</vt:lpstr>
      <vt:lpstr>The Dana Center and New Mathways Project</vt:lpstr>
      <vt:lpstr>The New Mathways Project: What and How</vt:lpstr>
      <vt:lpstr>State-Level Work Under the New Mathways Project</vt:lpstr>
      <vt:lpstr>The MPC Process</vt:lpstr>
      <vt:lpstr>Sample Slides for State Context </vt:lpstr>
      <vt:lpstr>An Introduction to the  New Mathways Project</vt:lpstr>
      <vt:lpstr>What topics should the task force address?</vt:lpstr>
      <vt:lpstr>PowerPoint Presentation</vt:lpstr>
      <vt:lpstr>State Context: Data on Students’ Progress to and Through Postsecondary Mathematics</vt:lpstr>
      <vt:lpstr>State Context: Goals and Priorities</vt:lpstr>
      <vt:lpstr>State Context: Other Projects or Initiatives</vt:lpstr>
      <vt:lpstr>PowerPoint Presentation</vt:lpstr>
      <vt:lpstr>Why is it the “right time” for math pathways?</vt:lpstr>
      <vt:lpstr>Mathematics Education in the Spotlight</vt:lpstr>
      <vt:lpstr>PowerPoint Presentation</vt:lpstr>
      <vt:lpstr>In terms of employability and debt repayment, completion matters for all students. </vt:lpstr>
      <vt:lpstr>What indicators are researchers and practitioners considering when addressing barriers to completion?</vt:lpstr>
      <vt:lpstr>Large numbers of students enroll in developmental education, but many fail to progress.</vt:lpstr>
      <vt:lpstr>Some point out that most students’ majors do not require Calculus—so why are most students placed in course sequences intended to prepare them for Calculus?</vt:lpstr>
      <vt:lpstr>Many students who begin on an algebra path never reach—or never intend to reach—calculus.</vt:lpstr>
      <vt:lpstr>PowerPoint Presentation</vt:lpstr>
      <vt:lpstr>Many students who begin on an algebra path never reach—or never intend to reach—calculus. (cont.)</vt:lpstr>
      <vt:lpstr>Recommendations from the Math Community</vt:lpstr>
      <vt:lpstr>PowerPoint Presentation</vt:lpstr>
      <vt:lpstr>Student completion rates in college-level math drop with each additional level of remedial coursework required.</vt:lpstr>
      <vt:lpstr>Studies suggest that students taking developmental courses have poor college completion rates.</vt:lpstr>
      <vt:lpstr>Recommendations from the Math Community in Georgia</vt:lpstr>
      <vt:lpstr>Recommendations from the Postsecondary Education Community</vt:lpstr>
      <vt:lpstr>Acceleration and Corequisite Models</vt:lpstr>
      <vt:lpstr>Acceleration and Corequisite Models</vt:lpstr>
      <vt:lpstr>Two Types of Corequisite Models</vt:lpstr>
      <vt:lpstr>PowerPoint Presentation</vt:lpstr>
      <vt:lpstr>In the past, for every 100 students attempting Math remediation…</vt:lpstr>
      <vt:lpstr>Completion of Gateway Math by ACT Sub-score Community College Pre-requisite Model vs. Co-requisite Pilots</vt:lpstr>
      <vt:lpstr>Completion of Gateway Math by ACT Sub-score University Co-requisite Model vs. Community College Co-requisite Pilots</vt:lpstr>
      <vt:lpstr>One-Year Corequisite: Results from Statway™</vt:lpstr>
      <vt:lpstr>One-Year Corequisite: Results from the California Acceleration Project</vt:lpstr>
      <vt:lpstr>One-Year Corequisite: Results from the New Mathways Project</vt:lpstr>
    </vt:vector>
  </TitlesOfParts>
  <Company>LBJ School of Public Affairs, UT Austin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Cullinane</dc:creator>
  <cp:lastModifiedBy>Heather Ortiz</cp:lastModifiedBy>
  <cp:revision>171</cp:revision>
  <cp:lastPrinted>2014-09-14T21:58:03Z</cp:lastPrinted>
  <dcterms:created xsi:type="dcterms:W3CDTF">2014-09-04T20:54:15Z</dcterms:created>
  <dcterms:modified xsi:type="dcterms:W3CDTF">2016-01-27T04:35:02Z</dcterms:modified>
</cp:coreProperties>
</file>